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63"/>
  </p:notesMasterIdLst>
  <p:handoutMasterIdLst>
    <p:handoutMasterId r:id="rId64"/>
  </p:handoutMasterIdLst>
  <p:sldIdLst>
    <p:sldId id="1310" r:id="rId2"/>
    <p:sldId id="1311" r:id="rId3"/>
    <p:sldId id="1347" r:id="rId4"/>
    <p:sldId id="1694" r:id="rId5"/>
    <p:sldId id="1582" r:id="rId6"/>
    <p:sldId id="1681" r:id="rId7"/>
    <p:sldId id="1691" r:id="rId8"/>
    <p:sldId id="1683" r:id="rId9"/>
    <p:sldId id="1684" r:id="rId10"/>
    <p:sldId id="1690" r:id="rId11"/>
    <p:sldId id="1685" r:id="rId12"/>
    <p:sldId id="1693" r:id="rId13"/>
    <p:sldId id="1689" r:id="rId14"/>
    <p:sldId id="1349" r:id="rId15"/>
    <p:sldId id="1392" r:id="rId16"/>
    <p:sldId id="1752" r:id="rId17"/>
    <p:sldId id="1743" r:id="rId18"/>
    <p:sldId id="1704" r:id="rId19"/>
    <p:sldId id="1744" r:id="rId20"/>
    <p:sldId id="1705" r:id="rId21"/>
    <p:sldId id="1706" r:id="rId22"/>
    <p:sldId id="1707" r:id="rId23"/>
    <p:sldId id="1708" r:id="rId24"/>
    <p:sldId id="1709" r:id="rId25"/>
    <p:sldId id="1710" r:id="rId26"/>
    <p:sldId id="1742" r:id="rId27"/>
    <p:sldId id="1712" r:id="rId28"/>
    <p:sldId id="1695" r:id="rId29"/>
    <p:sldId id="1713" r:id="rId30"/>
    <p:sldId id="1716" r:id="rId31"/>
    <p:sldId id="1715" r:id="rId32"/>
    <p:sldId id="1723" r:id="rId33"/>
    <p:sldId id="1726" r:id="rId34"/>
    <p:sldId id="1727" r:id="rId35"/>
    <p:sldId id="527" r:id="rId36"/>
    <p:sldId id="1734" r:id="rId37"/>
    <p:sldId id="1735" r:id="rId38"/>
    <p:sldId id="1736" r:id="rId39"/>
    <p:sldId id="1738" r:id="rId40"/>
    <p:sldId id="1731" r:id="rId41"/>
    <p:sldId id="1745" r:id="rId42"/>
    <p:sldId id="1740" r:id="rId43"/>
    <p:sldId id="1739" r:id="rId44"/>
    <p:sldId id="1741" r:id="rId45"/>
    <p:sldId id="1746" r:id="rId46"/>
    <p:sldId id="1747" r:id="rId47"/>
    <p:sldId id="1748" r:id="rId48"/>
    <p:sldId id="1697" r:id="rId49"/>
    <p:sldId id="1700" r:id="rId50"/>
    <p:sldId id="1717" r:id="rId51"/>
    <p:sldId id="1696" r:id="rId52"/>
    <p:sldId id="1702" r:id="rId53"/>
    <p:sldId id="1718" r:id="rId54"/>
    <p:sldId id="1701" r:id="rId55"/>
    <p:sldId id="1749" r:id="rId56"/>
    <p:sldId id="1483" r:id="rId57"/>
    <p:sldId id="1703" r:id="rId58"/>
    <p:sldId id="1750" r:id="rId59"/>
    <p:sldId id="1751" r:id="rId60"/>
    <p:sldId id="1753" r:id="rId61"/>
    <p:sldId id="1754" r:id="rId62"/>
  </p:sldIdLst>
  <p:sldSz cx="9144000" cy="5143500" type="screen16x9"/>
  <p:notesSz cx="6807200" cy="9939338"/>
  <p:embeddedFontLst>
    <p:embeddedFont>
      <p:font typeface="돋움" panose="020B0600000101010101" pitchFamily="34" charset="-127"/>
      <p:regular r:id="rId65"/>
    </p:embeddedFont>
    <p:embeddedFont>
      <p:font typeface="굴림" panose="020B0600000101010101" pitchFamily="34" charset="-127"/>
      <p:regular r:id="rId66"/>
    </p:embeddedFont>
    <p:embeddedFont>
      <p:font typeface="HY견고딕" panose="020B0604020202020204" charset="-127"/>
      <p:regular r:id="rId67"/>
    </p:embeddedFont>
    <p:embeddedFont>
      <p:font typeface="HY헤드라인M" panose="020B0604020202020204" charset="-127"/>
      <p:regular r:id="rId68"/>
    </p:embeddedFont>
    <p:embeddedFont>
      <p:font typeface="나눔고딕" panose="020B0604020202020204" charset="-127"/>
      <p:regular r:id="rId69"/>
      <p:bold r:id="rId70"/>
    </p:embeddedFont>
    <p:embeddedFont>
      <p:font typeface="나눔바른고딕" panose="020B0604020202020204" charset="-127"/>
      <p:regular r:id="rId71"/>
      <p:bold r:id="rId72"/>
    </p:embeddedFont>
    <p:embeddedFont>
      <p:font typeface="Abadi" panose="020B0604020202020204" charset="0"/>
      <p:regular r:id="rId73"/>
    </p:embeddedFont>
    <p:embeddedFont>
      <p:font typeface="Malgun Gothic" panose="020B0503020000020004" pitchFamily="34" charset="-127"/>
      <p:regular r:id="rId74"/>
      <p:bold r:id="rId75"/>
    </p:embeddedFont>
    <p:embeddedFont>
      <p:font typeface="Malgun Gothic" panose="020B0503020000020004" pitchFamily="34" charset="-127"/>
      <p:regular r:id="rId74"/>
      <p:bold r:id="rId75"/>
    </p:embeddedFont>
    <p:embeddedFont>
      <p:font typeface="Malgun Gothic Semilight" panose="020B0502040204020203" pitchFamily="34" charset="-128"/>
      <p:regular r:id="rId76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1pPr>
    <a:lvl2pPr marL="389626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2pPr>
    <a:lvl3pPr marL="779252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3pPr>
    <a:lvl4pPr marL="1168878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4pPr>
    <a:lvl5pPr marL="1558503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5pPr>
    <a:lvl6pPr marL="1948129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6pPr>
    <a:lvl7pPr marL="2337755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7pPr>
    <a:lvl8pPr marL="2727381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8pPr>
    <a:lvl9pPr marL="3117007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8">
          <p15:clr>
            <a:srgbClr val="A4A3A4"/>
          </p15:clr>
        </p15:guide>
        <p15:guide id="2" orient="horz" pos="89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orient="horz" pos="736">
          <p15:clr>
            <a:srgbClr val="A4A3A4"/>
          </p15:clr>
        </p15:guide>
        <p15:guide id="5" orient="horz" pos="298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pos="2880">
          <p15:clr>
            <a:srgbClr val="A4A3A4"/>
          </p15:clr>
        </p15:guide>
        <p15:guide id="8" pos="242">
          <p15:clr>
            <a:srgbClr val="A4A3A4"/>
          </p15:clr>
        </p15:guide>
        <p15:guide id="9" pos="5518">
          <p15:clr>
            <a:srgbClr val="A4A3A4"/>
          </p15:clr>
        </p15:guide>
        <p15:guide id="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6C97"/>
    <a:srgbClr val="E6E4E7"/>
    <a:srgbClr val="F95135"/>
    <a:srgbClr val="F2F2F2"/>
    <a:srgbClr val="000000"/>
    <a:srgbClr val="9FA1A0"/>
    <a:srgbClr val="00347F"/>
    <a:srgbClr val="CCCCFF"/>
    <a:srgbClr val="FFFFFF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F9C6DA-5A53-5A5C-4F93-8C733DA3DB34}" v="1" dt="2024-05-10T00:12:05.2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178"/>
        <p:guide orient="horz" pos="89"/>
        <p:guide orient="horz" pos="338"/>
        <p:guide orient="horz" pos="736"/>
        <p:guide orient="horz" pos="2981"/>
        <p:guide orient="horz" pos="1620"/>
        <p:guide pos="2880"/>
        <p:guide pos="242"/>
        <p:guide pos="5518"/>
        <p:guide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0"/>
        <p:guide orient="horz" pos="3131"/>
        <p:guide pos="214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font" Target="fonts/font5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S::urn:spo:anon#a5e154103de457917d5ed0f08944945f5d217ff5d67e4867e2ac2e43c27d5880::" providerId="AD" clId="Web-{6AF9C6DA-5A53-5A5C-4F93-8C733DA3DB34}"/>
    <pc:docChg chg="sldOrd">
      <pc:chgData name="게스트 사용자" userId="S::urn:spo:anon#a5e154103de457917d5ed0f08944945f5d217ff5d67e4867e2ac2e43c27d5880::" providerId="AD" clId="Web-{6AF9C6DA-5A53-5A5C-4F93-8C733DA3DB34}" dt="2024-05-10T00:12:05.267" v="0"/>
      <pc:docMkLst>
        <pc:docMk/>
      </pc:docMkLst>
      <pc:sldChg chg="ord">
        <pc:chgData name="게스트 사용자" userId="S::urn:spo:anon#a5e154103de457917d5ed0f08944945f5d217ff5d67e4867e2ac2e43c27d5880::" providerId="AD" clId="Web-{6AF9C6DA-5A53-5A5C-4F93-8C733DA3DB34}" dt="2024-05-10T00:12:05.267" v="0"/>
        <pc:sldMkLst>
          <pc:docMk/>
          <pc:sldMk cId="509159327" sldId="134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262" y="0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1814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252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672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262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403" y="4722498"/>
            <a:ext cx="5446396" cy="447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</a:t>
            </a:r>
            <a:r>
              <a:rPr lang="en-US" altLang="ko-KR" noProof="0"/>
              <a:t> </a:t>
            </a:r>
            <a:r>
              <a:rPr lang="ko-KR" altLang="en-US" noProof="0"/>
              <a:t>텍스트</a:t>
            </a:r>
            <a:r>
              <a:rPr lang="en-US" altLang="ko-KR" noProof="0"/>
              <a:t> </a:t>
            </a:r>
            <a:r>
              <a:rPr lang="ko-KR" altLang="en-US" noProof="0"/>
              <a:t>스타일을</a:t>
            </a:r>
            <a:r>
              <a:rPr lang="en-US" altLang="ko-KR" noProof="0"/>
              <a:t> </a:t>
            </a:r>
            <a:r>
              <a:rPr lang="ko-KR" altLang="en-US" noProof="0"/>
              <a:t>편집합니다</a:t>
            </a:r>
            <a:endParaRPr lang="en-US" altLang="ko-KR" noProof="0"/>
          </a:p>
          <a:p>
            <a:pPr lvl="1"/>
            <a:r>
              <a:rPr lang="ko-KR" altLang="en-US" noProof="0"/>
              <a:t>둘째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2"/>
            <a:r>
              <a:rPr lang="ko-KR" altLang="en-US" noProof="0"/>
              <a:t>셋째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3"/>
            <a:r>
              <a:rPr lang="ko-KR" altLang="en-US" noProof="0"/>
              <a:t>넷째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4"/>
            <a:r>
              <a:rPr lang="ko-KR" altLang="en-US" noProof="0"/>
              <a:t>다섯째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672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2ACB5612-EA7D-459E-9558-DAC4A607271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0605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1pPr>
    <a:lvl2pPr marL="3896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2pPr>
    <a:lvl3pPr marL="77925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3pPr>
    <a:lvl4pPr marL="1168878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4pPr>
    <a:lvl5pPr marL="155850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/>
          </a:p>
        </p:txBody>
      </p:sp>
    </p:spTree>
    <p:extLst>
      <p:ext uri="{BB962C8B-B14F-4D97-AF65-F5344CB8AC3E}">
        <p14:creationId xmlns:p14="http://schemas.microsoft.com/office/powerpoint/2010/main" val="1369607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493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933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93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83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102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422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576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663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843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3106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861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16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190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458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68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017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20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>
                <a:latin typeface="돋움"/>
                <a:ea typeface="돋움"/>
                <a:cs typeface="돋움"/>
              </a:defRPr>
            </a:lvl1pPr>
            <a:lvl2pPr marL="389626" indent="0" algn="ctr">
              <a:buNone/>
              <a:defRPr/>
            </a:lvl2pPr>
            <a:lvl3pPr marL="779252" indent="0" algn="ctr">
              <a:buNone/>
              <a:defRPr/>
            </a:lvl3pPr>
            <a:lvl4pPr marL="1168878" indent="0" algn="ctr">
              <a:buNone/>
              <a:defRPr/>
            </a:lvl4pPr>
            <a:lvl5pPr marL="1558503" indent="0" algn="ctr">
              <a:buNone/>
              <a:defRPr/>
            </a:lvl5pPr>
            <a:lvl6pPr marL="1948129" indent="0" algn="ctr">
              <a:buNone/>
              <a:defRPr/>
            </a:lvl6pPr>
            <a:lvl7pPr marL="2337755" indent="0" algn="ctr">
              <a:buNone/>
              <a:defRPr/>
            </a:lvl7pPr>
            <a:lvl8pPr marL="2727381" indent="0" algn="ctr">
              <a:buNone/>
              <a:defRPr/>
            </a:lvl8pPr>
            <a:lvl9pPr marL="3117007" indent="0" algn="ctr">
              <a:buNone/>
              <a:defRPr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976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>
                <a:solidFill>
                  <a:srgbClr val="FFCA08"/>
                </a:solidFill>
              </a:rPr>
              <a:pPr/>
              <a:t>‹#›</a:t>
            </a:fld>
            <a:endParaRPr lang="en-US">
              <a:solidFill>
                <a:srgbClr val="FFCA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379405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1DF3F37-51C0-49BB-9E97-85C561763C6B}"/>
              </a:ext>
            </a:extLst>
          </p:cNvPr>
          <p:cNvSpPr txBox="1"/>
          <p:nvPr userDrawn="1"/>
        </p:nvSpPr>
        <p:spPr>
          <a:xfrm>
            <a:off x="5724128" y="4659982"/>
            <a:ext cx="3467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389626"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79252"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8878"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58503"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948129" algn="l" defTabSz="779252" rtl="0" eaLnBrk="1" latinLnBrk="1" hangingPunct="1">
              <a:defRPr kumimoji="1" sz="1200" b="1" kern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337755" algn="l" defTabSz="779252" rtl="0" eaLnBrk="1" latinLnBrk="1" hangingPunct="1">
              <a:defRPr kumimoji="1" sz="1200" b="1" kern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2727381" algn="l" defTabSz="779252" rtl="0" eaLnBrk="1" latinLnBrk="1" hangingPunct="1">
              <a:defRPr kumimoji="1" sz="1200" b="1" kern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117007" algn="l" defTabSz="779252" rtl="0" eaLnBrk="1" latinLnBrk="1" hangingPunct="1">
              <a:defRPr kumimoji="1" sz="1200" b="1" kern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r"/>
            <a:r>
              <a:rPr lang="en-US" altLang="ko-KR" sz="800" b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800" b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차산업혁명</a:t>
            </a:r>
            <a:r>
              <a:rPr lang="en-US" altLang="ko-KR" sz="800" b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단계별로 익히는 빅데이터</a:t>
            </a:r>
            <a:r>
              <a:rPr lang="en-US" altLang="ko-KR" sz="800" b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800" b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r>
              <a:rPr lang="en-US" altLang="ko-KR" sz="800" b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b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광문각</a:t>
            </a:r>
            <a:r>
              <a:rPr lang="en-US" altLang="ko-KR" sz="800" b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b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김효관 교수</a:t>
            </a:r>
            <a:r>
              <a:rPr lang="en-US" altLang="ko-KR" sz="800" b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r"/>
            <a:r>
              <a:rPr lang="en-US" altLang="ko-KR" sz="800" b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www.youtube.com/hkcode</a:t>
            </a:r>
            <a:endParaRPr lang="ko-KR" altLang="en-US" sz="800" b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732" r:id="rId1"/>
    <p:sldLayoutId id="2147488738" r:id="rId2"/>
    <p:sldLayoutId id="2147488739" r:id="rId3"/>
  </p:sldLayoutIdLst>
  <p:transition/>
  <p:hf hdr="0" ftr="0" dt="0"/>
  <p:txStyles>
    <p:titleStyle>
      <a:lvl1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1pPr>
      <a:lvl2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2pPr>
      <a:lvl3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3pPr>
      <a:lvl4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4pPr>
      <a:lvl5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5pPr>
      <a:lvl6pPr marL="633142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6pPr>
      <a:lvl7pPr marL="1022768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7pPr>
      <a:lvl8pPr marL="1412394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8pPr>
      <a:lvl9pPr marL="1802020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9pPr>
    </p:titleStyle>
    <p:bodyStyle>
      <a:lvl1pPr marL="259751" indent="-259751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q"/>
        <a:tabLst>
          <a:tab pos="227282" algn="l"/>
          <a:tab pos="340923" algn="l"/>
        </a:tabLst>
        <a:defRPr kumimoji="1" sz="1400">
          <a:solidFill>
            <a:srgbClr val="000000"/>
          </a:solidFill>
          <a:latin typeface="돋움" pitchFamily="50" charset="-127"/>
          <a:ea typeface="돋움" pitchFamily="50" charset="-127"/>
          <a:cs typeface="돋움"/>
        </a:defRPr>
      </a:lvl1pPr>
      <a:lvl2pPr marL="430212" indent="-227282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27282" algn="l"/>
          <a:tab pos="340923" algn="l"/>
        </a:tabLst>
        <a:defRPr kumimoji="1" sz="14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2pPr>
      <a:lvl3pPr marL="625025" indent="-211047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27282" algn="l"/>
          <a:tab pos="340923" algn="l"/>
        </a:tabLst>
        <a:defRPr kumimoji="1" sz="12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3pPr>
      <a:lvl4pPr marL="771134" indent="-129875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–"/>
        <a:tabLst>
          <a:tab pos="227282" algn="l"/>
          <a:tab pos="340923" algn="l"/>
        </a:tabLst>
        <a:defRPr kumimoji="1" sz="1200">
          <a:solidFill>
            <a:srgbClr val="000000"/>
          </a:solidFill>
          <a:latin typeface="굴림" pitchFamily="50" charset="-127"/>
          <a:ea typeface="굴림" pitchFamily="50" charset="-127"/>
          <a:cs typeface="굴림" pitchFamily="-108" charset="-127"/>
        </a:defRPr>
      </a:lvl4pPr>
      <a:lvl5pPr marL="2376989" indent="-389626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  <a:cs typeface="굴림" pitchFamily="-108" charset="-127"/>
        </a:defRPr>
      </a:lvl5pPr>
      <a:lvl6pPr marL="2766614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6pPr>
      <a:lvl7pPr marL="3156240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7pPr>
      <a:lvl8pPr marL="3545866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8pPr>
      <a:lvl9pPr marL="3935492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61903" y="1341581"/>
            <a:ext cx="52132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분석모델 서빙이 </a:t>
            </a:r>
            <a:r>
              <a:rPr kumimoji="1" lang="ko-KR" altLang="en-US" sz="4000" b="1" i="0" u="none" strike="noStrike" kern="1200" cap="none" spc="0" normalizeH="0" baseline="0" noProof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뭐야</a:t>
            </a:r>
            <a:r>
              <a:rPr kumimoji="1" lang="en-US" altLang="ko-KR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??</a:t>
            </a:r>
            <a:endParaRPr kumimoji="1" lang="ko-KR" altLang="en-US" sz="4000" b="1" i="0" u="none" strike="noStrike" kern="1200" cap="none" spc="0" normalizeH="0" baseline="0" noProof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975152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236296" y="3019027"/>
            <a:ext cx="1103187" cy="400110"/>
            <a:chOff x="5784826" y="2859782"/>
            <a:chExt cx="1103187" cy="400110"/>
          </a:xfrm>
        </p:grpSpPr>
        <p:sp>
          <p:nvSpPr>
            <p:cNvPr id="4" name="직사각형 3"/>
            <p:cNvSpPr/>
            <p:nvPr/>
          </p:nvSpPr>
          <p:spPr>
            <a:xfrm>
              <a:off x="5784826" y="285978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1" i="0" u="none" strike="noStrike" kern="1200" cap="none" spc="600" normalizeH="0" baseline="0" noProof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kumimoji="1" lang="en-US" altLang="ko-KR" sz="2000" b="1" i="0" u="none" strike="noStrike" kern="1200" cap="none" spc="-15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1992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03C6A-A91A-5A40-3852-787D7516A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6" descr="그림2">
            <a:extLst>
              <a:ext uri="{FF2B5EF4-FFF2-40B4-BE49-F238E27FC236}">
                <a16:creationId xmlns:a16="http://schemas.microsoft.com/office/drawing/2014/main" id="{E124D182-FD4E-7A7F-027F-E1E299D53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961486A-E73C-CACF-40F0-39D2DF837B2E}"/>
              </a:ext>
            </a:extLst>
          </p:cNvPr>
          <p:cNvSpPr/>
          <p:nvPr/>
        </p:nvSpPr>
        <p:spPr bwMode="auto">
          <a:xfrm>
            <a:off x="641117" y="830314"/>
            <a:ext cx="2358635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 데이터 정의</a:t>
            </a:r>
            <a:endParaRPr kumimoji="1" lang="en-US" altLang="ko-KR" sz="1600" b="1" i="0" u="none" strike="noStrike" kern="1200" cap="none" spc="0" normalizeH="0" baseline="0" noProof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DCB623BD-3DDD-C211-54B6-8D75485EC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서빙모델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구축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240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FastAPI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FD509E-7ECF-C894-097B-F572B26F7F83}"/>
              </a:ext>
            </a:extLst>
          </p:cNvPr>
          <p:cNvSpPr txBox="1"/>
          <p:nvPr/>
        </p:nvSpPr>
        <p:spPr>
          <a:xfrm>
            <a:off x="456468" y="1483993"/>
            <a:ext cx="45955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</a:rPr>
              <a:t>class </a:t>
            </a:r>
            <a:r>
              <a:rPr lang="en-US" altLang="ko-KR" err="1">
                <a:solidFill>
                  <a:schemeClr val="tx1"/>
                </a:solidFill>
              </a:rPr>
              <a:t>InDataset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en-US" altLang="ko-KR" err="1">
                <a:solidFill>
                  <a:schemeClr val="tx1"/>
                </a:solidFill>
              </a:rPr>
              <a:t>BaseModel</a:t>
            </a:r>
            <a:r>
              <a:rPr lang="en-US" altLang="ko-KR">
                <a:solidFill>
                  <a:schemeClr val="tx1"/>
                </a:solidFill>
              </a:rPr>
              <a:t>):</a:t>
            </a:r>
          </a:p>
          <a:p>
            <a:r>
              <a:rPr lang="en-US" altLang="ko-KR">
                <a:solidFill>
                  <a:schemeClr val="tx1"/>
                </a:solidFill>
              </a:rPr>
              <a:t>    Promotion: float</a:t>
            </a:r>
          </a:p>
          <a:p>
            <a:r>
              <a:rPr lang="en-US" altLang="ko-KR">
                <a:solidFill>
                  <a:schemeClr val="tx1"/>
                </a:solidFill>
              </a:rPr>
              <a:t>    Week: int</a:t>
            </a:r>
          </a:p>
          <a:p>
            <a:r>
              <a:rPr lang="en-US" altLang="ko-KR">
                <a:solidFill>
                  <a:schemeClr val="tx1"/>
                </a:solidFill>
              </a:rPr>
              <a:t>    </a:t>
            </a:r>
            <a:r>
              <a:rPr lang="en-US" altLang="ko-KR" err="1">
                <a:solidFill>
                  <a:schemeClr val="tx1"/>
                </a:solidFill>
              </a:rPr>
              <a:t>Yearweek</a:t>
            </a:r>
            <a:r>
              <a:rPr lang="en-US" altLang="ko-KR">
                <a:solidFill>
                  <a:schemeClr val="tx1"/>
                </a:solidFill>
              </a:rPr>
              <a:t>: int</a:t>
            </a:r>
          </a:p>
          <a:p>
            <a:r>
              <a:rPr lang="en-US" altLang="ko-KR">
                <a:solidFill>
                  <a:schemeClr val="tx1"/>
                </a:solidFill>
              </a:rPr>
              <a:t>    Year: int</a:t>
            </a:r>
          </a:p>
          <a:p>
            <a:r>
              <a:rPr lang="en-US" altLang="ko-KR">
                <a:solidFill>
                  <a:schemeClr val="tx1"/>
                </a:solidFill>
              </a:rPr>
              <a:t>    </a:t>
            </a:r>
            <a:r>
              <a:rPr lang="en-US" altLang="ko-KR" err="1">
                <a:solidFill>
                  <a:schemeClr val="tx1"/>
                </a:solidFill>
              </a:rPr>
              <a:t>Hclus</a:t>
            </a:r>
            <a:r>
              <a:rPr lang="en-US" altLang="ko-KR">
                <a:solidFill>
                  <a:schemeClr val="tx1"/>
                </a:solidFill>
              </a:rPr>
              <a:t>: int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70453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E4DD8-6ADE-E811-E105-ED9A611DA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6" descr="그림2">
            <a:extLst>
              <a:ext uri="{FF2B5EF4-FFF2-40B4-BE49-F238E27FC236}">
                <a16:creationId xmlns:a16="http://schemas.microsoft.com/office/drawing/2014/main" id="{BA81C209-A1FC-2C6A-F570-EAA9F8E8D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96758B-0B08-DA43-0A3F-107843806F22}"/>
              </a:ext>
            </a:extLst>
          </p:cNvPr>
          <p:cNvSpPr/>
          <p:nvPr/>
        </p:nvSpPr>
        <p:spPr bwMode="auto">
          <a:xfrm>
            <a:off x="641117" y="830314"/>
            <a:ext cx="1810408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kumimoji="1" lang="ko-KR" altLang="en-US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예측용 함수 정의</a:t>
            </a:r>
            <a:endParaRPr kumimoji="1" lang="en-US" altLang="ko-KR" sz="1600" b="1" i="0" u="none" strike="noStrike" kern="1200" cap="none" spc="0" normalizeH="0" baseline="0" noProof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D3648909-3474-F3CE-BDFF-99EA1EB37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서빙모델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구축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240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FastAPI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BD7356-A5A0-2002-F10C-012B3C620BD1}"/>
              </a:ext>
            </a:extLst>
          </p:cNvPr>
          <p:cNvSpPr txBox="1"/>
          <p:nvPr/>
        </p:nvSpPr>
        <p:spPr>
          <a:xfrm>
            <a:off x="456468" y="1483993"/>
            <a:ext cx="814798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</a:rPr>
              <a:t>@</a:t>
            </a:r>
            <a:r>
              <a:rPr lang="en-US" altLang="ko-KR" err="1">
                <a:solidFill>
                  <a:schemeClr val="tx1"/>
                </a:solidFill>
              </a:rPr>
              <a:t>app.post</a:t>
            </a:r>
            <a:r>
              <a:rPr lang="en-US" altLang="ko-KR">
                <a:solidFill>
                  <a:schemeClr val="tx1"/>
                </a:solidFill>
              </a:rPr>
              <a:t>("/predict", </a:t>
            </a:r>
            <a:r>
              <a:rPr lang="en-US" altLang="ko-KR" err="1">
                <a:solidFill>
                  <a:schemeClr val="tx1"/>
                </a:solidFill>
              </a:rPr>
              <a:t>status_code</a:t>
            </a:r>
            <a:r>
              <a:rPr lang="en-US" altLang="ko-KR">
                <a:solidFill>
                  <a:schemeClr val="tx1"/>
                </a:solidFill>
              </a:rPr>
              <a:t>=200)</a:t>
            </a:r>
          </a:p>
          <a:p>
            <a:r>
              <a:rPr lang="en-US" altLang="ko-KR">
                <a:solidFill>
                  <a:schemeClr val="tx1"/>
                </a:solidFill>
              </a:rPr>
              <a:t>async def </a:t>
            </a:r>
            <a:r>
              <a:rPr lang="en-US" altLang="ko-KR" err="1">
                <a:solidFill>
                  <a:schemeClr val="tx1"/>
                </a:solidFill>
              </a:rPr>
              <a:t>predict_tf</a:t>
            </a:r>
            <a:r>
              <a:rPr lang="en-US" altLang="ko-KR">
                <a:solidFill>
                  <a:schemeClr val="tx1"/>
                </a:solidFill>
              </a:rPr>
              <a:t>(x: </a:t>
            </a:r>
            <a:r>
              <a:rPr lang="en-US" altLang="ko-KR" err="1">
                <a:solidFill>
                  <a:schemeClr val="tx1"/>
                </a:solidFill>
              </a:rPr>
              <a:t>InDataset</a:t>
            </a:r>
            <a:r>
              <a:rPr lang="en-US" altLang="ko-KR">
                <a:solidFill>
                  <a:schemeClr val="tx1"/>
                </a:solidFill>
              </a:rPr>
              <a:t>):</a:t>
            </a:r>
          </a:p>
          <a:p>
            <a:r>
              <a:rPr lang="en-US" altLang="ko-KR">
                <a:solidFill>
                  <a:schemeClr val="tx1"/>
                </a:solidFill>
              </a:rPr>
              <a:t>    </a:t>
            </a:r>
            <a:r>
              <a:rPr lang="en-US" altLang="ko-KR" err="1">
                <a:solidFill>
                  <a:schemeClr val="tx1"/>
                </a:solidFill>
              </a:rPr>
              <a:t>x_df</a:t>
            </a:r>
            <a:r>
              <a:rPr lang="en-US" altLang="ko-KR">
                <a:solidFill>
                  <a:schemeClr val="tx1"/>
                </a:solidFill>
              </a:rPr>
              <a:t> = </a:t>
            </a:r>
            <a:r>
              <a:rPr lang="en-US" altLang="ko-KR" err="1">
                <a:solidFill>
                  <a:schemeClr val="tx1"/>
                </a:solidFill>
              </a:rPr>
              <a:t>pd.DataFrame</a:t>
            </a:r>
            <a:r>
              <a:rPr lang="en-US" altLang="ko-KR">
                <a:solidFill>
                  <a:schemeClr val="tx1"/>
                </a:solidFill>
              </a:rPr>
              <a:t>([[ </a:t>
            </a:r>
            <a:r>
              <a:rPr lang="en-US" altLang="ko-KR" err="1">
                <a:solidFill>
                  <a:schemeClr val="tx1"/>
                </a:solidFill>
              </a:rPr>
              <a:t>x.Promotion</a:t>
            </a:r>
            <a:r>
              <a:rPr lang="en-US" altLang="ko-KR">
                <a:solidFill>
                  <a:schemeClr val="tx1"/>
                </a:solidFill>
              </a:rPr>
              <a:t>  , </a:t>
            </a:r>
            <a:r>
              <a:rPr lang="en-US" altLang="ko-KR" err="1">
                <a:solidFill>
                  <a:schemeClr val="tx1"/>
                </a:solidFill>
              </a:rPr>
              <a:t>x.Week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en-US" altLang="ko-KR" err="1">
                <a:solidFill>
                  <a:schemeClr val="tx1"/>
                </a:solidFill>
              </a:rPr>
              <a:t>x.Yearweek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en-US" altLang="ko-KR" err="1">
                <a:solidFill>
                  <a:schemeClr val="tx1"/>
                </a:solidFill>
              </a:rPr>
              <a:t>x.Year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en-US" altLang="ko-KR" err="1">
                <a:solidFill>
                  <a:schemeClr val="tx1"/>
                </a:solidFill>
              </a:rPr>
              <a:t>x.Hclus</a:t>
            </a:r>
            <a:r>
              <a:rPr lang="en-US" altLang="ko-KR">
                <a:solidFill>
                  <a:schemeClr val="tx1"/>
                </a:solidFill>
              </a:rPr>
              <a:t>  ]])</a:t>
            </a:r>
          </a:p>
          <a:p>
            <a:r>
              <a:rPr lang="en-US" altLang="ko-KR">
                <a:solidFill>
                  <a:schemeClr val="tx1"/>
                </a:solidFill>
              </a:rPr>
              <a:t>    res = </a:t>
            </a:r>
            <a:r>
              <a:rPr lang="en-US" altLang="ko-KR" err="1">
                <a:solidFill>
                  <a:schemeClr val="tx1"/>
                </a:solidFill>
              </a:rPr>
              <a:t>mlCore.predict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en-US" altLang="ko-KR" err="1">
                <a:solidFill>
                  <a:schemeClr val="tx1"/>
                </a:solidFill>
              </a:rPr>
              <a:t>x_df</a:t>
            </a:r>
            <a:r>
              <a:rPr lang="en-US" altLang="ko-KR">
                <a:solidFill>
                  <a:schemeClr val="tx1"/>
                </a:solidFill>
              </a:rPr>
              <a:t>)[0]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    return {"prediction": res }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@</a:t>
            </a:r>
            <a:r>
              <a:rPr lang="en-US" altLang="ko-KR" err="1">
                <a:solidFill>
                  <a:schemeClr val="tx1"/>
                </a:solidFill>
              </a:rPr>
              <a:t>app.get</a:t>
            </a:r>
            <a:r>
              <a:rPr lang="en-US" altLang="ko-KR">
                <a:solidFill>
                  <a:schemeClr val="tx1"/>
                </a:solidFill>
              </a:rPr>
              <a:t>('/')</a:t>
            </a:r>
          </a:p>
          <a:p>
            <a:r>
              <a:rPr lang="en-US" altLang="ko-KR">
                <a:solidFill>
                  <a:schemeClr val="tx1"/>
                </a:solidFill>
              </a:rPr>
              <a:t>async def root():</a:t>
            </a:r>
          </a:p>
          <a:p>
            <a:r>
              <a:rPr lang="en-US" altLang="ko-KR">
                <a:solidFill>
                  <a:schemeClr val="tx1"/>
                </a:solidFill>
              </a:rPr>
              <a:t>    return {"message": "online"}</a:t>
            </a:r>
          </a:p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6137AF-B717-B26A-CEFE-60F22B81BCB5}"/>
              </a:ext>
            </a:extLst>
          </p:cNvPr>
          <p:cNvSpPr txBox="1"/>
          <p:nvPr/>
        </p:nvSpPr>
        <p:spPr>
          <a:xfrm>
            <a:off x="4283968" y="3579862"/>
            <a:ext cx="45955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[</a:t>
            </a:r>
            <a:r>
              <a:rPr lang="ko-KR" altLang="en-US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비동기</a:t>
            </a:r>
            <a:r>
              <a:rPr lang="en-US" altLang="ko-KR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]</a:t>
            </a:r>
          </a:p>
          <a:p>
            <a:r>
              <a:rPr lang="ko-KR" altLang="en-US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함수를 호출하면 실행이 완료되지 않더라도 호출자에게 리턴</a:t>
            </a:r>
            <a:r>
              <a:rPr lang="en-US" altLang="ko-KR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즉</a:t>
            </a:r>
            <a:r>
              <a:rPr lang="en-US" altLang="ko-KR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제어권을 넘기고 자기 혼자 백그라운드로 작업을 계속 한다</a:t>
            </a:r>
            <a:r>
              <a:rPr lang="en-US" altLang="ko-KR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. </a:t>
            </a:r>
            <a:r>
              <a:rPr lang="ko-KR" altLang="en-US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그리고 어느 순간 작업이 완료되면 호출자에게 작업이 완료되었음을 </a:t>
            </a:r>
            <a:r>
              <a:rPr lang="en-US" altLang="ko-KR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ko-KR" altLang="en-US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통보</a:t>
            </a:r>
            <a:r>
              <a:rPr lang="en-US" altLang="ko-KR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ko-KR" altLang="en-US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해준다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6669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967BA-FFEA-7ADD-EB9C-19AD79AEC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6" descr="그림2">
            <a:extLst>
              <a:ext uri="{FF2B5EF4-FFF2-40B4-BE49-F238E27FC236}">
                <a16:creationId xmlns:a16="http://schemas.microsoft.com/office/drawing/2014/main" id="{4A5E8F5C-8FDF-17C1-71EA-AB9D9BCB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B211C-09E5-DEAD-2FDC-CB10EEEE9A09}"/>
              </a:ext>
            </a:extLst>
          </p:cNvPr>
          <p:cNvSpPr/>
          <p:nvPr/>
        </p:nvSpPr>
        <p:spPr bwMode="auto">
          <a:xfrm>
            <a:off x="641117" y="830314"/>
            <a:ext cx="1927940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메인함수</a:t>
            </a:r>
            <a:r>
              <a:rPr kumimoji="1" lang="ko-KR" altLang="en-US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en-US" altLang="ko-KR" sz="1600" b="1" i="0" u="none" strike="noStrike" kern="1200" cap="none" spc="0" normalizeH="0" baseline="0" noProof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main.py</a:t>
            </a: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C4BBB5BC-5740-F6CA-2F35-0D614D05E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서빙모델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구축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240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FastAPI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D02F9-3624-D702-F3E1-E9B346EFDFA4}"/>
              </a:ext>
            </a:extLst>
          </p:cNvPr>
          <p:cNvSpPr txBox="1"/>
          <p:nvPr/>
        </p:nvSpPr>
        <p:spPr>
          <a:xfrm>
            <a:off x="456468" y="1483993"/>
            <a:ext cx="81479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import </a:t>
            </a:r>
            <a:r>
              <a:rPr lang="en-US" altLang="ko-KR" err="1">
                <a:solidFill>
                  <a:schemeClr val="tx1"/>
                </a:solidFill>
              </a:rPr>
              <a:t>uvicorn</a:t>
            </a:r>
            <a:endParaRPr lang="en-US" altLang="ko-KR">
              <a:solidFill>
                <a:schemeClr val="tx1"/>
              </a:solidFill>
            </a:endParaRP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if __name__ == "__main__":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    </a:t>
            </a:r>
            <a:r>
              <a:rPr lang="en-US" altLang="ko-KR" err="1">
                <a:solidFill>
                  <a:schemeClr val="tx1"/>
                </a:solidFill>
              </a:rPr>
              <a:t>uvicorn.run</a:t>
            </a:r>
            <a:r>
              <a:rPr lang="en-US" altLang="ko-KR">
                <a:solidFill>
                  <a:schemeClr val="tx1"/>
                </a:solidFill>
              </a:rPr>
              <a:t>("</a:t>
            </a:r>
            <a:r>
              <a:rPr lang="en-US" altLang="ko-KR" err="1">
                <a:solidFill>
                  <a:schemeClr val="tx1"/>
                </a:solidFill>
              </a:rPr>
              <a:t>app.app:app</a:t>
            </a:r>
            <a:r>
              <a:rPr lang="en-US" altLang="ko-KR">
                <a:solidFill>
                  <a:schemeClr val="tx1"/>
                </a:solidFill>
              </a:rPr>
              <a:t>", host="0.0.0.0", port=9999, </a:t>
            </a:r>
            <a:r>
              <a:rPr lang="en-US" altLang="ko-KR" err="1">
                <a:solidFill>
                  <a:schemeClr val="tx1"/>
                </a:solidFill>
              </a:rPr>
              <a:t>log_level</a:t>
            </a:r>
            <a:r>
              <a:rPr lang="en-US" altLang="ko-KR">
                <a:solidFill>
                  <a:schemeClr val="tx1"/>
                </a:solidFill>
              </a:rPr>
              <a:t>="debug",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</a:rPr>
              <a:t>proxy_headers</a:t>
            </a:r>
            <a:r>
              <a:rPr lang="en-US" altLang="ko-KR">
                <a:solidFill>
                  <a:schemeClr val="tx1"/>
                </a:solidFill>
              </a:rPr>
              <a:t>=True, reload=True)</a:t>
            </a:r>
          </a:p>
          <a:p>
            <a:r>
              <a:rPr lang="en-US" altLang="ko-KR">
                <a:solidFill>
                  <a:schemeClr val="tx1"/>
                </a:solidFill>
              </a:rPr>
              <a:t>    </a:t>
            </a:r>
          </a:p>
          <a:p>
            <a:r>
              <a:rPr lang="en-US" altLang="ko-KR">
                <a:solidFill>
                  <a:schemeClr val="tx1"/>
                </a:solidFill>
              </a:rPr>
              <a:t> 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6CE97F-7A81-9B66-ED8D-1AA0A1CEB6EF}"/>
              </a:ext>
            </a:extLst>
          </p:cNvPr>
          <p:cNvSpPr txBox="1"/>
          <p:nvPr/>
        </p:nvSpPr>
        <p:spPr>
          <a:xfrm>
            <a:off x="4283968" y="3579862"/>
            <a:ext cx="45955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[</a:t>
            </a:r>
            <a:r>
              <a:rPr lang="ko-KR" altLang="en-US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비동기</a:t>
            </a:r>
            <a:r>
              <a:rPr lang="en-US" altLang="ko-KR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]</a:t>
            </a:r>
          </a:p>
          <a:p>
            <a:r>
              <a:rPr lang="ko-KR" altLang="en-US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함수를 호출하면 실행이 완료되지 않더라도 호출자에게 리턴</a:t>
            </a:r>
            <a:r>
              <a:rPr lang="en-US" altLang="ko-KR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즉</a:t>
            </a:r>
            <a:r>
              <a:rPr lang="en-US" altLang="ko-KR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제어권을 넘기고 자기 혼자 백그라운드로 작업을 계속 한다</a:t>
            </a:r>
            <a:r>
              <a:rPr lang="en-US" altLang="ko-KR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. </a:t>
            </a:r>
            <a:r>
              <a:rPr lang="ko-KR" altLang="en-US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그리고 어느 순간 작업이 완료되면 호출자에게 작업이 완료되었음을 </a:t>
            </a:r>
            <a:r>
              <a:rPr lang="en-US" altLang="ko-KR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ko-KR" altLang="en-US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통보</a:t>
            </a:r>
            <a:r>
              <a:rPr lang="en-US" altLang="ko-KR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ko-KR" altLang="en-US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해준다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26719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FDB776-4D1B-799C-D8CB-CB8DE32E2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15566"/>
            <a:ext cx="7884368" cy="3767407"/>
          </a:xfrm>
          <a:prstGeom prst="rect">
            <a:avLst/>
          </a:prstGeom>
        </p:spPr>
      </p:pic>
      <p:sp>
        <p:nvSpPr>
          <p:cNvPr id="6" name="Rectangle 11">
            <a:extLst>
              <a:ext uri="{FF2B5EF4-FFF2-40B4-BE49-F238E27FC236}">
                <a16:creationId xmlns:a16="http://schemas.microsoft.com/office/drawing/2014/main" id="{19AE9FFE-C8A2-46C2-3CA6-7414B6E19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서빙모델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구축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240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FastAPI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76225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304478" y="937126"/>
            <a:ext cx="8541138" cy="3823845"/>
          </a:xfrm>
          <a:prstGeom prst="roundRect">
            <a:avLst>
              <a:gd name="adj" fmla="val 2917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EEEEEE"/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/>
                </a:gs>
              </a:gsLst>
              <a:lin ang="5400000" scaled="0"/>
            </a:gradFill>
            <a:prstDash val="solid"/>
          </a:ln>
          <a:effectLst>
            <a:outerShdw blurRad="63500" algn="ctr" rotWithShape="0">
              <a:prstClr val="black">
                <a:alpha val="52000"/>
              </a:prstClr>
            </a:outerShdw>
          </a:effectLst>
        </p:spPr>
        <p:txBody>
          <a:bodyPr anchor="ctr"/>
          <a:lstStyle/>
          <a:p>
            <a:pPr marL="0" marR="0" lvl="0" indent="0" algn="ctr" defTabSz="10428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1" i="0" u="none" strike="noStrike" kern="0" cap="none" spc="-68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8" name="Picture 26" descr="그림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직사각형 28"/>
          <p:cNvSpPr/>
          <p:nvPr/>
        </p:nvSpPr>
        <p:spPr bwMode="auto">
          <a:xfrm>
            <a:off x="641117" y="830314"/>
            <a:ext cx="576096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요약</a:t>
            </a:r>
            <a:endParaRPr kumimoji="1" lang="en-US" altLang="ko-KR" sz="1600" b="1" i="0" u="none" strike="noStrike" kern="1200" cap="none" spc="0" normalizeH="0" baseline="0" noProof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52"/>
          <p:cNvGrpSpPr/>
          <p:nvPr/>
        </p:nvGrpSpPr>
        <p:grpSpPr>
          <a:xfrm>
            <a:off x="645209" y="1410156"/>
            <a:ext cx="7959239" cy="527603"/>
            <a:chOff x="1049186" y="1449928"/>
            <a:chExt cx="11971129" cy="690655"/>
          </a:xfrm>
        </p:grpSpPr>
        <p:sp>
          <p:nvSpPr>
            <p:cNvPr id="87" name="직사각형 86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8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90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92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1" name="TextBox 90"/>
              <p:cNvSpPr txBox="1"/>
              <p:nvPr/>
            </p:nvSpPr>
            <p:spPr bwMode="auto">
              <a:xfrm>
                <a:off x="1163065" y="4973818"/>
                <a:ext cx="944252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9" name="직사각형 88"/>
            <p:cNvSpPr/>
            <p:nvPr/>
          </p:nvSpPr>
          <p:spPr>
            <a:xfrm>
              <a:off x="2463248" y="1555083"/>
              <a:ext cx="6146131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외부 애플리케이션과 연동하는 방법을 학습한다</a:t>
              </a:r>
              <a:r>
                <a:rPr lang="en-US" altLang="ko-KR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kumimoji="1" lang="en-US" altLang="ko-KR" sz="16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88"/>
          <p:cNvGrpSpPr/>
          <p:nvPr/>
        </p:nvGrpSpPr>
        <p:grpSpPr>
          <a:xfrm>
            <a:off x="645211" y="2095922"/>
            <a:ext cx="7959237" cy="527316"/>
            <a:chOff x="1049187" y="2349884"/>
            <a:chExt cx="11971129" cy="690279"/>
          </a:xfrm>
        </p:grpSpPr>
        <p:sp>
          <p:nvSpPr>
            <p:cNvPr id="79" name="직사각형 78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82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84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" name="직사각형 80"/>
            <p:cNvSpPr/>
            <p:nvPr/>
          </p:nvSpPr>
          <p:spPr>
            <a:xfrm>
              <a:off x="2463247" y="2458648"/>
              <a:ext cx="7720518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다중 사용자 접속을 위해 </a:t>
              </a:r>
              <a:r>
                <a:rPr lang="en-US" altLang="ko-KR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JMeter </a:t>
              </a:r>
              <a:r>
                <a:rPr lang="ko-KR" altLang="en-US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툴도 나중에 알아두면 좋음</a:t>
              </a:r>
              <a:r>
                <a:rPr lang="en-US" altLang="ko-KR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156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987" y="966403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56374" y="1798525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kumimoji="1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1" lang="en-US" altLang="ko-KR" sz="24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</p:spTree>
    <p:extLst>
      <p:ext uri="{BB962C8B-B14F-4D97-AF65-F5344CB8AC3E}">
        <p14:creationId xmlns:p14="http://schemas.microsoft.com/office/powerpoint/2010/main" val="2876502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0A809-DA78-442F-948B-4221141A95E6}"/>
              </a:ext>
            </a:extLst>
          </p:cNvPr>
          <p:cNvSpPr txBox="1"/>
          <p:nvPr/>
        </p:nvSpPr>
        <p:spPr>
          <a:xfrm>
            <a:off x="0" y="1851670"/>
            <a:ext cx="9144000" cy="83099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>
                <a:solidFill>
                  <a:schemeClr val="bg1"/>
                </a:solidFill>
              </a:rPr>
              <a:t>따라하기</a:t>
            </a:r>
          </a:p>
        </p:txBody>
      </p:sp>
    </p:spTree>
    <p:extLst>
      <p:ext uri="{BB962C8B-B14F-4D97-AF65-F5344CB8AC3E}">
        <p14:creationId xmlns:p14="http://schemas.microsoft.com/office/powerpoint/2010/main" val="3316728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0A809-DA78-442F-948B-4221141A95E6}"/>
              </a:ext>
            </a:extLst>
          </p:cNvPr>
          <p:cNvSpPr txBox="1"/>
          <p:nvPr/>
        </p:nvSpPr>
        <p:spPr>
          <a:xfrm>
            <a:off x="0" y="1851670"/>
            <a:ext cx="9144000" cy="83099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>
                <a:solidFill>
                  <a:schemeClr val="bg1"/>
                </a:solidFill>
              </a:rPr>
              <a:t>AWS </a:t>
            </a:r>
            <a:r>
              <a:rPr lang="ko-KR" altLang="en-US" sz="4800">
                <a:solidFill>
                  <a:schemeClr val="bg1"/>
                </a:solidFill>
              </a:rPr>
              <a:t>서버 할당</a:t>
            </a:r>
          </a:p>
        </p:txBody>
      </p:sp>
    </p:spTree>
    <p:extLst>
      <p:ext uri="{BB962C8B-B14F-4D97-AF65-F5344CB8AC3E}">
        <p14:creationId xmlns:p14="http://schemas.microsoft.com/office/powerpoint/2010/main" val="1853078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>
            <a:extLst>
              <a:ext uri="{FF2B5EF4-FFF2-40B4-BE49-F238E27FC236}">
                <a16:creationId xmlns:a16="http://schemas.microsoft.com/office/drawing/2014/main" id="{3FCB644F-9FC0-FACF-26CB-875BE41F6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AWS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476B74-99D1-A0FD-F69C-0F47E57F4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843558"/>
            <a:ext cx="6729201" cy="397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7031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21D9C1-FAE1-F8FC-E4A1-6399A9CC8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627534"/>
            <a:ext cx="7596336" cy="4158536"/>
          </a:xfrm>
          <a:prstGeom prst="rect">
            <a:avLst/>
          </a:prstGeom>
        </p:spPr>
      </p:pic>
      <p:sp>
        <p:nvSpPr>
          <p:cNvPr id="6" name="Rectangle 11">
            <a:extLst>
              <a:ext uri="{FF2B5EF4-FFF2-40B4-BE49-F238E27FC236}">
                <a16:creationId xmlns:a16="http://schemas.microsoft.com/office/drawing/2014/main" id="{3FCB644F-9FC0-FACF-26CB-875BE41F6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AWS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</a:t>
            </a:r>
          </a:p>
        </p:txBody>
      </p:sp>
    </p:spTree>
    <p:extLst>
      <p:ext uri="{BB962C8B-B14F-4D97-AF65-F5344CB8AC3E}">
        <p14:creationId xmlns:p14="http://schemas.microsoft.com/office/powerpoint/2010/main" val="255750247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594982" y="987574"/>
            <a:ext cx="2700930" cy="714704"/>
            <a:chOff x="3564911" y="823258"/>
            <a:chExt cx="2700930" cy="714704"/>
          </a:xfrm>
        </p:grpSpPr>
        <p:sp>
          <p:nvSpPr>
            <p:cNvPr id="36" name="직사각형 3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708747" y="184585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4" name="그룹 18"/>
          <p:cNvGrpSpPr>
            <a:grpSpLocks/>
          </p:cNvGrpSpPr>
          <p:nvPr/>
        </p:nvGrpSpPr>
        <p:grpSpPr bwMode="auto">
          <a:xfrm>
            <a:off x="680569" y="1818310"/>
            <a:ext cx="539750" cy="479425"/>
            <a:chOff x="1328347" y="2337753"/>
            <a:chExt cx="541775" cy="535025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64946" y="1813009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lang="ko-KR" altLang="en-US" sz="24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263443" y="1811801"/>
            <a:ext cx="1518364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서빙 개요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0" y="567139"/>
            <a:ext cx="7999306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lang="en-US" altLang="ko-KR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API </a:t>
            </a:r>
            <a:r>
              <a:rPr lang="ko-KR" altLang="en-US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연계를 통해 </a:t>
            </a:r>
            <a:r>
              <a:rPr lang="ko-KR" altLang="en-US" sz="200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</a:t>
            </a:r>
            <a:r>
              <a:rPr lang="ko-KR" altLang="en-US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딥러닝 모델을 연계하는 방법을 학습한다</a:t>
            </a:r>
            <a:r>
              <a:rPr lang="en-US" altLang="ko-KR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모서리가 둥근 직사각형 42">
            <a:extLst>
              <a:ext uri="{FF2B5EF4-FFF2-40B4-BE49-F238E27FC236}">
                <a16:creationId xmlns:a16="http://schemas.microsoft.com/office/drawing/2014/main" id="{1B4028E6-894B-DC73-D93F-ED4593E19172}"/>
              </a:ext>
            </a:extLst>
          </p:cNvPr>
          <p:cNvSpPr/>
          <p:nvPr/>
        </p:nvSpPr>
        <p:spPr>
          <a:xfrm>
            <a:off x="724349" y="2628300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18">
            <a:extLst>
              <a:ext uri="{FF2B5EF4-FFF2-40B4-BE49-F238E27FC236}">
                <a16:creationId xmlns:a16="http://schemas.microsoft.com/office/drawing/2014/main" id="{69C30525-4EBB-02DA-9B4A-9B4C9E8B37E3}"/>
              </a:ext>
            </a:extLst>
          </p:cNvPr>
          <p:cNvGrpSpPr>
            <a:grpSpLocks/>
          </p:cNvGrpSpPr>
          <p:nvPr/>
        </p:nvGrpSpPr>
        <p:grpSpPr bwMode="auto">
          <a:xfrm>
            <a:off x="696171" y="2600753"/>
            <a:ext cx="539750" cy="479425"/>
            <a:chOff x="1328347" y="2337753"/>
            <a:chExt cx="541775" cy="535025"/>
          </a:xfrm>
        </p:grpSpPr>
        <p:sp>
          <p:nvSpPr>
            <p:cNvPr id="4" name="모서리가 둥근 직사각형 44">
              <a:extLst>
                <a:ext uri="{FF2B5EF4-FFF2-40B4-BE49-F238E27FC236}">
                  <a16:creationId xmlns:a16="http://schemas.microsoft.com/office/drawing/2014/main" id="{F0DC8B33-C61B-96E4-379A-BE81CB9B9FB8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5" name="모서리가 둥근 직사각형 45">
              <a:extLst>
                <a:ext uri="{FF2B5EF4-FFF2-40B4-BE49-F238E27FC236}">
                  <a16:creationId xmlns:a16="http://schemas.microsoft.com/office/drawing/2014/main" id="{93E55C4D-24CF-95F0-B286-63DD14BC4288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7CD6307-0572-341E-4C9F-B8CE120528E2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7" name="자유형 48">
              <a:extLst>
                <a:ext uri="{FF2B5EF4-FFF2-40B4-BE49-F238E27FC236}">
                  <a16:creationId xmlns:a16="http://schemas.microsoft.com/office/drawing/2014/main" id="{05735476-CA54-BF63-8464-27C8202A6754}"/>
                </a:ext>
              </a:extLst>
            </p:cNvPr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C1DBA19-89FD-C477-2AF4-7900D40F0E5E}"/>
              </a:ext>
            </a:extLst>
          </p:cNvPr>
          <p:cNvSpPr txBox="1"/>
          <p:nvPr/>
        </p:nvSpPr>
        <p:spPr>
          <a:xfrm>
            <a:off x="780548" y="2595452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lang="ko-KR" altLang="en-US" sz="24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F67E66-82D1-24E6-2D26-F058EFAA75F2}"/>
              </a:ext>
            </a:extLst>
          </p:cNvPr>
          <p:cNvSpPr/>
          <p:nvPr/>
        </p:nvSpPr>
        <p:spPr>
          <a:xfrm>
            <a:off x="1279045" y="2594244"/>
            <a:ext cx="1261884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설명</a:t>
            </a:r>
          </a:p>
        </p:txBody>
      </p:sp>
      <p:sp>
        <p:nvSpPr>
          <p:cNvPr id="10" name="모서리가 둥근 직사각형 42">
            <a:extLst>
              <a:ext uri="{FF2B5EF4-FFF2-40B4-BE49-F238E27FC236}">
                <a16:creationId xmlns:a16="http://schemas.microsoft.com/office/drawing/2014/main" id="{45290643-CBD1-6E6F-4E18-62C7C9103A7C}"/>
              </a:ext>
            </a:extLst>
          </p:cNvPr>
          <p:cNvSpPr/>
          <p:nvPr/>
        </p:nvSpPr>
        <p:spPr>
          <a:xfrm>
            <a:off x="726641" y="346520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" name="그룹 18">
            <a:extLst>
              <a:ext uri="{FF2B5EF4-FFF2-40B4-BE49-F238E27FC236}">
                <a16:creationId xmlns:a16="http://schemas.microsoft.com/office/drawing/2014/main" id="{F35F3DAA-C2EE-63CC-7431-FC288AE8C72C}"/>
              </a:ext>
            </a:extLst>
          </p:cNvPr>
          <p:cNvGrpSpPr>
            <a:grpSpLocks/>
          </p:cNvGrpSpPr>
          <p:nvPr/>
        </p:nvGrpSpPr>
        <p:grpSpPr bwMode="auto">
          <a:xfrm>
            <a:off x="698463" y="3437660"/>
            <a:ext cx="539750" cy="479425"/>
            <a:chOff x="1328347" y="2337753"/>
            <a:chExt cx="541775" cy="535025"/>
          </a:xfrm>
        </p:grpSpPr>
        <p:sp>
          <p:nvSpPr>
            <p:cNvPr id="12" name="모서리가 둥근 직사각형 44">
              <a:extLst>
                <a:ext uri="{FF2B5EF4-FFF2-40B4-BE49-F238E27FC236}">
                  <a16:creationId xmlns:a16="http://schemas.microsoft.com/office/drawing/2014/main" id="{AFBF085D-B93A-3800-F28A-2114EC3A20F1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45">
              <a:extLst>
                <a:ext uri="{FF2B5EF4-FFF2-40B4-BE49-F238E27FC236}">
                  <a16:creationId xmlns:a16="http://schemas.microsoft.com/office/drawing/2014/main" id="{0E3FAE69-AE7B-8DAE-22D0-8B714AA2BF70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69E43E3-7ADF-D23D-BD7D-FFA5547CA782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5" name="자유형 48">
              <a:extLst>
                <a:ext uri="{FF2B5EF4-FFF2-40B4-BE49-F238E27FC236}">
                  <a16:creationId xmlns:a16="http://schemas.microsoft.com/office/drawing/2014/main" id="{64B4BE86-D908-6334-B517-078B91B210D0}"/>
                </a:ext>
              </a:extLst>
            </p:cNvPr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691AE24-8E72-DDA5-2FCE-71401E576018}"/>
              </a:ext>
            </a:extLst>
          </p:cNvPr>
          <p:cNvSpPr txBox="1"/>
          <p:nvPr/>
        </p:nvSpPr>
        <p:spPr>
          <a:xfrm>
            <a:off x="782840" y="3432359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lang="ko-KR" altLang="en-US" sz="24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D2ECC8-561E-4FE4-FB2D-E895AA36100E}"/>
              </a:ext>
            </a:extLst>
          </p:cNvPr>
          <p:cNvSpPr/>
          <p:nvPr/>
        </p:nvSpPr>
        <p:spPr>
          <a:xfrm>
            <a:off x="1281337" y="3431151"/>
            <a:ext cx="1056700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구조</a:t>
            </a:r>
          </a:p>
        </p:txBody>
      </p:sp>
    </p:spTree>
    <p:extLst>
      <p:ext uri="{BB962C8B-B14F-4D97-AF65-F5344CB8AC3E}">
        <p14:creationId xmlns:p14="http://schemas.microsoft.com/office/powerpoint/2010/main" val="2779048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519C45-80AA-288B-4748-BE2E13EDA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843558"/>
            <a:ext cx="5813972" cy="3863831"/>
          </a:xfrm>
          <a:prstGeom prst="rect">
            <a:avLst/>
          </a:prstGeo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451E9A66-42B2-E253-81E2-3C956A6A4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AWS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</a:t>
            </a:r>
          </a:p>
        </p:txBody>
      </p:sp>
    </p:spTree>
    <p:extLst>
      <p:ext uri="{BB962C8B-B14F-4D97-AF65-F5344CB8AC3E}">
        <p14:creationId xmlns:p14="http://schemas.microsoft.com/office/powerpoint/2010/main" val="59094163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620D3FD-60EF-A7EE-718C-43C826987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9582"/>
            <a:ext cx="5347084" cy="35197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26D253-F233-F206-C26E-405B7BDC4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278701"/>
            <a:ext cx="3260803" cy="3300623"/>
          </a:xfrm>
          <a:prstGeom prst="rect">
            <a:avLst/>
          </a:prstGeom>
        </p:spPr>
      </p:pic>
      <p:sp>
        <p:nvSpPr>
          <p:cNvPr id="7" name="Rectangle 11">
            <a:extLst>
              <a:ext uri="{FF2B5EF4-FFF2-40B4-BE49-F238E27FC236}">
                <a16:creationId xmlns:a16="http://schemas.microsoft.com/office/drawing/2014/main" id="{4911D0EC-1904-B32F-ED1A-B56E10A00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AWS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</a:t>
            </a:r>
          </a:p>
        </p:txBody>
      </p:sp>
    </p:spTree>
    <p:extLst>
      <p:ext uri="{BB962C8B-B14F-4D97-AF65-F5344CB8AC3E}">
        <p14:creationId xmlns:p14="http://schemas.microsoft.com/office/powerpoint/2010/main" val="320772330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ED50C9-3A1C-01D7-4945-B02314C61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771550"/>
            <a:ext cx="5356662" cy="4036986"/>
          </a:xfrm>
          <a:prstGeom prst="rect">
            <a:avLst/>
          </a:prstGeom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BADB8E34-BD87-F25A-D6F8-0ECAE2688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AWS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</a:t>
            </a:r>
          </a:p>
        </p:txBody>
      </p:sp>
    </p:spTree>
    <p:extLst>
      <p:ext uri="{BB962C8B-B14F-4D97-AF65-F5344CB8AC3E}">
        <p14:creationId xmlns:p14="http://schemas.microsoft.com/office/powerpoint/2010/main" val="424232406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6F0161E-C03C-DB5D-C4BE-E3A06083F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15756"/>
            <a:ext cx="7884368" cy="3747080"/>
          </a:xfrm>
          <a:prstGeom prst="rect">
            <a:avLst/>
          </a:prstGeom>
        </p:spPr>
      </p:pic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02DA414F-11A7-C165-5C9F-1D7F895E4CC5}"/>
              </a:ext>
            </a:extLst>
          </p:cNvPr>
          <p:cNvSpPr/>
          <p:nvPr/>
        </p:nvSpPr>
        <p:spPr bwMode="auto">
          <a:xfrm>
            <a:off x="2177480" y="915566"/>
            <a:ext cx="2304256" cy="373517"/>
          </a:xfrm>
          <a:prstGeom prst="wedgeRectCallout">
            <a:avLst>
              <a:gd name="adj1" fmla="val -83418"/>
              <a:gd name="adj2" fmla="val 11661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1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8 -&gt; 25</a:t>
            </a:r>
            <a:endParaRPr kumimoji="1" lang="ko-KR" altLang="en-US" sz="1100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F28B22E2-173C-2ED7-E97B-A060BA4236CE}"/>
              </a:ext>
            </a:extLst>
          </p:cNvPr>
          <p:cNvSpPr/>
          <p:nvPr/>
        </p:nvSpPr>
        <p:spPr bwMode="auto">
          <a:xfrm>
            <a:off x="7740352" y="2889296"/>
            <a:ext cx="1403648" cy="373517"/>
          </a:xfrm>
          <a:prstGeom prst="wedgeRectCallout">
            <a:avLst>
              <a:gd name="adj1" fmla="val -39350"/>
              <a:gd name="adj2" fmla="val 30922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1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클릭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9533F40D-7ACF-5542-2B30-292D8DC36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AWS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</a:t>
            </a:r>
          </a:p>
        </p:txBody>
      </p:sp>
    </p:spTree>
    <p:extLst>
      <p:ext uri="{BB962C8B-B14F-4D97-AF65-F5344CB8AC3E}">
        <p14:creationId xmlns:p14="http://schemas.microsoft.com/office/powerpoint/2010/main" val="174202870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A04EC1-4D01-2686-C410-28FAE8E3B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1679"/>
            <a:ext cx="9144000" cy="2840142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58F41289-BCC3-7F77-7BB5-5959D5E4703E}"/>
              </a:ext>
            </a:extLst>
          </p:cNvPr>
          <p:cNvSpPr/>
          <p:nvPr/>
        </p:nvSpPr>
        <p:spPr bwMode="auto">
          <a:xfrm>
            <a:off x="2987824" y="2787774"/>
            <a:ext cx="2304256" cy="936104"/>
          </a:xfrm>
          <a:prstGeom prst="wedgeRectCallout">
            <a:avLst>
              <a:gd name="adj1" fmla="val -31480"/>
              <a:gd name="adj2" fmla="val -115591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100" i="0" u="none" strike="noStrike" cap="none" normalizeH="0" err="1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우분트</a:t>
            </a:r>
            <a:r>
              <a:rPr kumimoji="1" lang="ko-KR" altLang="en-US" sz="11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 경우 기본 유저 </a:t>
            </a:r>
            <a:r>
              <a:rPr kumimoji="1" lang="en-US" altLang="ko-KR" sz="11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ubuntu</a:t>
            </a: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1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이외에 </a:t>
            </a:r>
            <a:r>
              <a:rPr kumimoji="1" lang="en-US" altLang="ko-KR" sz="1100" i="0" u="none" strike="noStrike" cap="none" normalizeH="0" err="1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ec2</a:t>
            </a:r>
            <a:r>
              <a:rPr kumimoji="1" lang="en-US" altLang="ko-KR" sz="11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-user</a:t>
            </a: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100">
              <a:solidFill>
                <a:schemeClr val="bg1"/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100">
                <a:solidFill>
                  <a:schemeClr val="bg1"/>
                </a:solidFill>
                <a:cs typeface="HY견고딕" pitchFamily="18" charset="-127"/>
              </a:rPr>
              <a:t>putty</a:t>
            </a:r>
            <a:r>
              <a:rPr lang="ko-KR" altLang="en-US" sz="1100">
                <a:solidFill>
                  <a:schemeClr val="bg1"/>
                </a:solidFill>
                <a:cs typeface="HY견고딕" pitchFamily="18" charset="-127"/>
              </a:rPr>
              <a:t> 최신버전으로 접속하기</a:t>
            </a:r>
            <a:endParaRPr lang="en-US" altLang="ko-KR" sz="1100">
              <a:solidFill>
                <a:schemeClr val="bg1"/>
              </a:solidFill>
              <a:cs typeface="HY견고딕" pitchFamily="18" charset="-127"/>
            </a:endParaRPr>
          </a:p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100">
                <a:solidFill>
                  <a:schemeClr val="bg1"/>
                </a:solidFill>
                <a:cs typeface="HY견고딕" pitchFamily="18" charset="-127"/>
              </a:rPr>
              <a:t>간혹 버전으로 로그인 실패</a:t>
            </a:r>
            <a:endParaRPr kumimoji="1" lang="ko-KR" altLang="en-US" sz="1100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8F28211C-187C-1823-7B02-7D838E13A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AWS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</a:t>
            </a:r>
          </a:p>
        </p:txBody>
      </p:sp>
    </p:spTree>
    <p:extLst>
      <p:ext uri="{BB962C8B-B14F-4D97-AF65-F5344CB8AC3E}">
        <p14:creationId xmlns:p14="http://schemas.microsoft.com/office/powerpoint/2010/main" val="320334048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2BB8FB6-2035-A5F4-846E-224A71E36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955835"/>
            <a:ext cx="5004048" cy="21851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EB6BF1-5A2D-F9F0-CD4C-939AB81F8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382069"/>
            <a:ext cx="2847465" cy="25717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C2DC0A-45CF-8AAB-3365-43369D54F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82069"/>
            <a:ext cx="2851185" cy="2571750"/>
          </a:xfrm>
          <a:prstGeom prst="rect">
            <a:avLst/>
          </a:prstGeom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EAD53748-5F13-45A7-F9B1-A0712EBBC337}"/>
              </a:ext>
            </a:extLst>
          </p:cNvPr>
          <p:cNvSpPr/>
          <p:nvPr/>
        </p:nvSpPr>
        <p:spPr bwMode="auto">
          <a:xfrm>
            <a:off x="413792" y="1563638"/>
            <a:ext cx="1403648" cy="373517"/>
          </a:xfrm>
          <a:prstGeom prst="wedgeRectCallout">
            <a:avLst>
              <a:gd name="adj1" fmla="val 87107"/>
              <a:gd name="adj2" fmla="val -15519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1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public </a:t>
            </a:r>
            <a:r>
              <a:rPr kumimoji="1" lang="ko-KR" altLang="en-US" sz="11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아이피 입력</a:t>
            </a: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54EEF227-BC9E-7FB8-A3ED-AF75A72A9E7F}"/>
              </a:ext>
            </a:extLst>
          </p:cNvPr>
          <p:cNvSpPr/>
          <p:nvPr/>
        </p:nvSpPr>
        <p:spPr bwMode="auto">
          <a:xfrm>
            <a:off x="7639563" y="1563637"/>
            <a:ext cx="1403648" cy="373517"/>
          </a:xfrm>
          <a:prstGeom prst="wedgeRectCallout">
            <a:avLst>
              <a:gd name="adj1" fmla="val -58510"/>
              <a:gd name="adj2" fmla="val -17139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1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키 찾기</a:t>
            </a: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CF3714AE-8103-D5FD-897C-B4653F5A217D}"/>
              </a:ext>
            </a:extLst>
          </p:cNvPr>
          <p:cNvSpPr/>
          <p:nvPr/>
        </p:nvSpPr>
        <p:spPr bwMode="auto">
          <a:xfrm>
            <a:off x="7092280" y="4045269"/>
            <a:ext cx="1403648" cy="373517"/>
          </a:xfrm>
          <a:prstGeom prst="wedgeRectCallout">
            <a:avLst>
              <a:gd name="adj1" fmla="val -58510"/>
              <a:gd name="adj2" fmla="val -17139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1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로그인</a:t>
            </a:r>
            <a:endParaRPr kumimoji="1" lang="en-US" altLang="ko-KR" sz="1100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100" i="0" u="none" strike="noStrike" cap="none" normalizeH="0" err="1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계정명</a:t>
            </a:r>
            <a:r>
              <a:rPr kumimoji="1" lang="en-US" altLang="ko-KR" sz="11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: ubuntu</a:t>
            </a:r>
            <a:endParaRPr kumimoji="1" lang="ko-KR" altLang="en-US" sz="1100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DBA12BCD-EDD1-6262-692E-FF786C884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AWS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</a:t>
            </a:r>
          </a:p>
        </p:txBody>
      </p:sp>
    </p:spTree>
    <p:extLst>
      <p:ext uri="{BB962C8B-B14F-4D97-AF65-F5344CB8AC3E}">
        <p14:creationId xmlns:p14="http://schemas.microsoft.com/office/powerpoint/2010/main" val="79412996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0A809-DA78-442F-948B-4221141A95E6}"/>
              </a:ext>
            </a:extLst>
          </p:cNvPr>
          <p:cNvSpPr txBox="1"/>
          <p:nvPr/>
        </p:nvSpPr>
        <p:spPr>
          <a:xfrm>
            <a:off x="0" y="1851670"/>
            <a:ext cx="9144000" cy="83099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>
                <a:solidFill>
                  <a:schemeClr val="bg1"/>
                </a:solidFill>
              </a:rPr>
              <a:t>파이썬 설치</a:t>
            </a:r>
          </a:p>
        </p:txBody>
      </p:sp>
    </p:spTree>
    <p:extLst>
      <p:ext uri="{BB962C8B-B14F-4D97-AF65-F5344CB8AC3E}">
        <p14:creationId xmlns:p14="http://schemas.microsoft.com/office/powerpoint/2010/main" val="2694035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E8F95A-911A-D30F-9A09-920E3A211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715443"/>
            <a:ext cx="7092280" cy="3097065"/>
          </a:xfrm>
          <a:prstGeom prst="rect">
            <a:avLst/>
          </a:prstGeom>
        </p:spPr>
      </p:pic>
      <p:pic>
        <p:nvPicPr>
          <p:cNvPr id="4" name="Picture 26" descr="그림2">
            <a:extLst>
              <a:ext uri="{FF2B5EF4-FFF2-40B4-BE49-F238E27FC236}">
                <a16:creationId xmlns:a16="http://schemas.microsoft.com/office/drawing/2014/main" id="{12E44853-C7E2-0E1B-17E1-2B2608572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A6D9EC2-63D5-CB44-8FDF-C56546D3916E}"/>
              </a:ext>
            </a:extLst>
          </p:cNvPr>
          <p:cNvSpPr/>
          <p:nvPr/>
        </p:nvSpPr>
        <p:spPr bwMode="auto">
          <a:xfrm>
            <a:off x="641117" y="830314"/>
            <a:ext cx="1810408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r>
              <a:rPr kumimoji="1" lang="ko-KR" altLang="en-US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계정 설정</a:t>
            </a:r>
            <a:endParaRPr kumimoji="1" lang="en-US" altLang="ko-KR" sz="1600" b="1" i="0" u="none" strike="noStrike" kern="1200" cap="none" spc="0" normalizeH="0" baseline="0" noProof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EF3420-E1C1-0CD7-BC67-08ADCF37DCA9}"/>
              </a:ext>
            </a:extLst>
          </p:cNvPr>
          <p:cNvSpPr txBox="1"/>
          <p:nvPr/>
        </p:nvSpPr>
        <p:spPr>
          <a:xfrm>
            <a:off x="395536" y="1344160"/>
            <a:ext cx="45948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passwd root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397595-1225-6B10-4BC7-7DF64964ABCE}"/>
              </a:ext>
            </a:extLst>
          </p:cNvPr>
          <p:cNvSpPr/>
          <p:nvPr/>
        </p:nvSpPr>
        <p:spPr bwMode="auto">
          <a:xfrm>
            <a:off x="3203848" y="3579862"/>
            <a:ext cx="1656184" cy="216024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4E708174-E866-1559-FBA5-BC38EA7A6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리눅스 내 파이썬 설치</a:t>
            </a:r>
          </a:p>
        </p:txBody>
      </p:sp>
    </p:spTree>
    <p:extLst>
      <p:ext uri="{BB962C8B-B14F-4D97-AF65-F5344CB8AC3E}">
        <p14:creationId xmlns:p14="http://schemas.microsoft.com/office/powerpoint/2010/main" val="58075639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967BA-FFEA-7ADD-EB9C-19AD79AEC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36FD6E1-3BFB-6913-E216-010071823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8" y="2378928"/>
            <a:ext cx="3896799" cy="2620555"/>
          </a:xfrm>
          <a:prstGeom prst="rect">
            <a:avLst/>
          </a:prstGeom>
        </p:spPr>
      </p:pic>
      <p:pic>
        <p:nvPicPr>
          <p:cNvPr id="18" name="Picture 26" descr="그림2">
            <a:extLst>
              <a:ext uri="{FF2B5EF4-FFF2-40B4-BE49-F238E27FC236}">
                <a16:creationId xmlns:a16="http://schemas.microsoft.com/office/drawing/2014/main" id="{4A5E8F5C-8FDF-17C1-71EA-AB9D9BCB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B211C-09E5-DEAD-2FDC-CB10EEEE9A09}"/>
              </a:ext>
            </a:extLst>
          </p:cNvPr>
          <p:cNvSpPr/>
          <p:nvPr/>
        </p:nvSpPr>
        <p:spPr bwMode="auto">
          <a:xfrm>
            <a:off x="641117" y="830314"/>
            <a:ext cx="1398437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생성</a:t>
            </a:r>
            <a:endParaRPr kumimoji="1" lang="en-US" altLang="ko-KR" sz="1600" b="1" i="0" u="none" strike="noStrike" kern="1200" cap="none" spc="0" normalizeH="0" baseline="0" noProof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D02F9-3624-D702-F3E1-E9B346EFDFA4}"/>
              </a:ext>
            </a:extLst>
          </p:cNvPr>
          <p:cNvSpPr txBox="1"/>
          <p:nvPr/>
        </p:nvSpPr>
        <p:spPr>
          <a:xfrm>
            <a:off x="456468" y="1357543"/>
            <a:ext cx="81479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err="1">
                <a:solidFill>
                  <a:schemeClr val="tx1"/>
                </a:solidFill>
              </a:rPr>
              <a:t>adduser</a:t>
            </a:r>
            <a:r>
              <a:rPr lang="ko-KR" altLang="en-US" sz="3200">
                <a:solidFill>
                  <a:schemeClr val="tx1"/>
                </a:solidFill>
              </a:rPr>
              <a:t> </a:t>
            </a:r>
            <a:r>
              <a:rPr lang="en-US" altLang="ko-KR" sz="3200" err="1">
                <a:solidFill>
                  <a:schemeClr val="tx1"/>
                </a:solidFill>
              </a:rPr>
              <a:t>hkcode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7D813-25B3-7C04-E226-CF9608E4E678}"/>
              </a:ext>
            </a:extLst>
          </p:cNvPr>
          <p:cNvSpPr txBox="1"/>
          <p:nvPr/>
        </p:nvSpPr>
        <p:spPr>
          <a:xfrm>
            <a:off x="3347864" y="2009780"/>
            <a:ext cx="1005403" cy="276999"/>
          </a:xfrm>
          <a:prstGeom prst="rect">
            <a:avLst/>
          </a:prstGeom>
          <a:solidFill>
            <a:srgbClr val="E6E4E7"/>
          </a:solidFill>
        </p:spPr>
        <p:txBody>
          <a:bodyPr wrap="none" rtlCol="0">
            <a:spAutoFit/>
          </a:bodyPr>
          <a:lstStyle/>
          <a:p>
            <a:r>
              <a:rPr lang="ko-KR" altLang="en-US" b="0"/>
              <a:t>사용자 생성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2F16B7-8C25-2FB4-487B-301F75F48C4C}"/>
              </a:ext>
            </a:extLst>
          </p:cNvPr>
          <p:cNvSpPr txBox="1"/>
          <p:nvPr/>
        </p:nvSpPr>
        <p:spPr>
          <a:xfrm>
            <a:off x="4825432" y="2009780"/>
            <a:ext cx="800219" cy="276999"/>
          </a:xfrm>
          <a:prstGeom prst="rect">
            <a:avLst/>
          </a:prstGeom>
          <a:solidFill>
            <a:srgbClr val="E6E4E7"/>
          </a:solidFill>
        </p:spPr>
        <p:txBody>
          <a:bodyPr wrap="none" rtlCol="0">
            <a:spAutoFit/>
          </a:bodyPr>
          <a:lstStyle/>
          <a:p>
            <a:r>
              <a:rPr lang="ko-KR" altLang="en-US" b="0"/>
              <a:t>생성이름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0991C8-A5F4-7148-BBAE-F1BCCA952148}"/>
              </a:ext>
            </a:extLst>
          </p:cNvPr>
          <p:cNvSpPr txBox="1"/>
          <p:nvPr/>
        </p:nvSpPr>
        <p:spPr>
          <a:xfrm>
            <a:off x="5796136" y="2643758"/>
            <a:ext cx="316835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centos:</a:t>
            </a:r>
            <a:r>
              <a:rPr lang="ko-KR" altLang="en-US" sz="1100">
                <a:solidFill>
                  <a:schemeClr val="tx1"/>
                </a:solidFill>
              </a:rPr>
              <a:t> </a:t>
            </a:r>
            <a:r>
              <a:rPr lang="en-US" altLang="ko-KR" sz="1100" err="1">
                <a:solidFill>
                  <a:schemeClr val="tx1"/>
                </a:solidFill>
              </a:rPr>
              <a:t>useradd</a:t>
            </a:r>
            <a:r>
              <a:rPr lang="ko-KR" altLang="en-US" sz="1100">
                <a:solidFill>
                  <a:schemeClr val="tx1"/>
                </a:solidFill>
              </a:rPr>
              <a:t> </a:t>
            </a:r>
            <a:r>
              <a:rPr lang="en-US" altLang="ko-KR" sz="1100" err="1">
                <a:solidFill>
                  <a:schemeClr val="tx1"/>
                </a:solidFill>
              </a:rPr>
              <a:t>hkcode</a:t>
            </a:r>
            <a:endParaRPr lang="en-US" altLang="ko-KR" sz="1100">
              <a:solidFill>
                <a:schemeClr val="tx1"/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/>
                </a:solidFill>
              </a:rPr>
              <a:t>home directory </a:t>
            </a:r>
            <a:r>
              <a:rPr lang="ko-KR" altLang="en-US" sz="1100">
                <a:solidFill>
                  <a:schemeClr val="tx1"/>
                </a:solidFill>
              </a:rPr>
              <a:t>같이 생성</a:t>
            </a:r>
            <a:endParaRPr lang="en-US" altLang="ko-KR" sz="1100">
              <a:solidFill>
                <a:schemeClr val="tx1"/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tx1"/>
                </a:solidFill>
              </a:rPr>
              <a:t>기본</a:t>
            </a:r>
            <a:r>
              <a:rPr lang="en-US" altLang="ko-KR" sz="1100">
                <a:solidFill>
                  <a:schemeClr val="tx1"/>
                </a:solidFill>
              </a:rPr>
              <a:t>bash </a:t>
            </a:r>
            <a:r>
              <a:rPr lang="ko-KR" altLang="en-US" sz="1100">
                <a:solidFill>
                  <a:schemeClr val="tx1"/>
                </a:solidFill>
              </a:rPr>
              <a:t>및 </a:t>
            </a:r>
            <a:r>
              <a:rPr lang="en-US" altLang="ko-KR" sz="1100">
                <a:solidFill>
                  <a:schemeClr val="tx1"/>
                </a:solidFill>
              </a:rPr>
              <a:t>home </a:t>
            </a:r>
            <a:r>
              <a:rPr lang="ko-KR" altLang="en-US" sz="1100">
                <a:solidFill>
                  <a:schemeClr val="tx1"/>
                </a:solidFill>
              </a:rPr>
              <a:t>폴더 같이 생성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07F8A4CD-5F82-E04B-DC66-B799814AD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리눅스 내 파이썬 설치</a:t>
            </a:r>
          </a:p>
        </p:txBody>
      </p:sp>
    </p:spTree>
    <p:extLst>
      <p:ext uri="{BB962C8B-B14F-4D97-AF65-F5344CB8AC3E}">
        <p14:creationId xmlns:p14="http://schemas.microsoft.com/office/powerpoint/2010/main" val="32894846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D9103A-EE17-A5CD-1AC8-66ED2CA83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067694"/>
            <a:ext cx="7740352" cy="1485932"/>
          </a:xfrm>
          <a:prstGeom prst="rect">
            <a:avLst/>
          </a:prstGeom>
        </p:spPr>
      </p:pic>
      <p:pic>
        <p:nvPicPr>
          <p:cNvPr id="5" name="Picture 26" descr="그림2">
            <a:extLst>
              <a:ext uri="{FF2B5EF4-FFF2-40B4-BE49-F238E27FC236}">
                <a16:creationId xmlns:a16="http://schemas.microsoft.com/office/drawing/2014/main" id="{6EA4E3BD-CCE3-1B84-DE54-7A1612688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BDC4550-595F-4DD6-7D37-18CD85840536}"/>
              </a:ext>
            </a:extLst>
          </p:cNvPr>
          <p:cNvSpPr/>
          <p:nvPr/>
        </p:nvSpPr>
        <p:spPr bwMode="auto">
          <a:xfrm>
            <a:off x="641117" y="830314"/>
            <a:ext cx="1763921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업데이트</a:t>
            </a:r>
            <a:endParaRPr kumimoji="1" lang="en-US" altLang="ko-KR" sz="1600" b="1" i="0" u="none" strike="noStrike" kern="1200" cap="none" spc="0" normalizeH="0" baseline="0" noProof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D811E1-9B3D-B32F-6C72-8C41AA870FAA}"/>
              </a:ext>
            </a:extLst>
          </p:cNvPr>
          <p:cNvSpPr/>
          <p:nvPr/>
        </p:nvSpPr>
        <p:spPr bwMode="auto">
          <a:xfrm>
            <a:off x="3203848" y="2067694"/>
            <a:ext cx="1656184" cy="216024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672E8E-BD1B-195D-734C-A54925BD9730}"/>
              </a:ext>
            </a:extLst>
          </p:cNvPr>
          <p:cNvSpPr txBox="1"/>
          <p:nvPr/>
        </p:nvSpPr>
        <p:spPr>
          <a:xfrm>
            <a:off x="395536" y="1344160"/>
            <a:ext cx="45948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err="1"/>
              <a:t>sudo</a:t>
            </a:r>
            <a:r>
              <a:rPr lang="en-US" altLang="ko-KR"/>
              <a:t> apt update</a:t>
            </a: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B261D7FB-F677-B0CC-58D7-409210F8B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리눅스 내 파이썬 설치</a:t>
            </a:r>
          </a:p>
        </p:txBody>
      </p:sp>
    </p:spTree>
    <p:extLst>
      <p:ext uri="{BB962C8B-B14F-4D97-AF65-F5344CB8AC3E}">
        <p14:creationId xmlns:p14="http://schemas.microsoft.com/office/powerpoint/2010/main" val="313467617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E992B1-AEA7-4000-B716-EEC1060BE2FA}"/>
              </a:ext>
            </a:extLst>
          </p:cNvPr>
          <p:cNvSpPr txBox="1"/>
          <p:nvPr/>
        </p:nvSpPr>
        <p:spPr>
          <a:xfrm>
            <a:off x="395536" y="1419622"/>
            <a:ext cx="4964326" cy="2886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15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>
                <a:solidFill>
                  <a:srgbClr val="5F5F5F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kumimoji="0" lang="ko-KR" altLang="en-US" err="1">
                <a:solidFill>
                  <a:srgbClr val="5F5F5F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단원명</a:t>
            </a:r>
            <a:r>
              <a:rPr kumimoji="0" lang="en-US" altLang="ko-KR">
                <a:solidFill>
                  <a:srgbClr val="5F5F5F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kumimoji="0" lang="en-US" altLang="ko-KR" sz="1100" b="0">
              <a:solidFill>
                <a:srgbClr val="5F5F5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>
                <a:solidFill>
                  <a:srgbClr val="5F5F5F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분석모델 서빙</a:t>
            </a:r>
            <a:r>
              <a:rPr kumimoji="0" lang="en-US" altLang="ko-KR">
                <a:solidFill>
                  <a:srgbClr val="5F5F5F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kumimoji="0" lang="en-US" altLang="ko-KR">
              <a:solidFill>
                <a:srgbClr val="5F5F5F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>
                <a:solidFill>
                  <a:srgbClr val="5F5F5F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kumimoji="0" lang="ko-KR" altLang="en-US">
                <a:solidFill>
                  <a:srgbClr val="5F5F5F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단원 소개</a:t>
            </a:r>
            <a:r>
              <a:rPr kumimoji="0" lang="en-US" altLang="ko-KR">
                <a:solidFill>
                  <a:srgbClr val="5F5F5F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marL="176213" indent="-176213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100" b="0" err="1">
                <a:solidFill>
                  <a:srgbClr val="58595B">
                    <a:lumMod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r>
              <a:rPr kumimoji="0" lang="ko-KR" altLang="en-US" sz="1100" b="0">
                <a:solidFill>
                  <a:srgbClr val="58595B">
                    <a:lumMod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서버를 구축 후 </a:t>
            </a:r>
            <a:r>
              <a:rPr kumimoji="0" lang="en-US" altLang="ko-KR" sz="1100" b="0">
                <a:solidFill>
                  <a:srgbClr val="58595B">
                    <a:lumMod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kumimoji="0" lang="ko-KR" altLang="en-US" sz="1100" b="0">
                <a:solidFill>
                  <a:srgbClr val="58595B">
                    <a:lumMod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다중 사용자</a:t>
            </a:r>
            <a:br>
              <a:rPr kumimoji="0" lang="en-US" altLang="ko-KR" sz="1100" b="0">
                <a:solidFill>
                  <a:srgbClr val="58595B">
                    <a:lumMod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ko-KR" altLang="en-US" sz="1100" b="0">
                <a:solidFill>
                  <a:srgbClr val="58595B">
                    <a:lumMod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환경을 구축할 수 있다</a:t>
            </a:r>
            <a:r>
              <a:rPr kumimoji="0" lang="en-US" altLang="ko-KR" sz="1100" b="0">
                <a:solidFill>
                  <a:srgbClr val="58595B">
                    <a:lumMod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6213" indent="-176213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en-US" altLang="ko-KR" sz="1100" b="0">
              <a:solidFill>
                <a:srgbClr val="58595B">
                  <a:lumMod val="5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>
                <a:solidFill>
                  <a:srgbClr val="5F5F5F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kumimoji="0" lang="ko-KR" altLang="en-US">
                <a:solidFill>
                  <a:srgbClr val="5F5F5F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교육대상</a:t>
            </a:r>
            <a:r>
              <a:rPr kumimoji="0" lang="en-US" altLang="ko-KR">
                <a:solidFill>
                  <a:srgbClr val="5F5F5F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kumimoji="0" lang="en-US" altLang="ko-KR" sz="1100" b="0">
              <a:solidFill>
                <a:srgbClr val="5F5F5F">
                  <a:lumMod val="5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6213" indent="-17621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100" b="0">
                <a:solidFill>
                  <a:srgbClr val="5F5F5F">
                    <a:lumMod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분석가 </a:t>
            </a:r>
            <a:r>
              <a:rPr kumimoji="0" lang="en-US" altLang="ko-KR" sz="1100" b="0">
                <a:solidFill>
                  <a:srgbClr val="5F5F5F">
                    <a:lumMod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kumimoji="0" lang="ko-KR" altLang="en-US" sz="1100" b="0">
                <a:solidFill>
                  <a:srgbClr val="5F5F5F">
                    <a:lumMod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인공지능 전문가</a:t>
            </a:r>
            <a:endParaRPr kumimoji="0" lang="en-US" altLang="ko-KR" sz="1100" b="0">
              <a:solidFill>
                <a:srgbClr val="5F5F5F">
                  <a:lumMod val="5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6213" indent="-17621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100" b="0">
                <a:solidFill>
                  <a:srgbClr val="5F5F5F">
                    <a:lumMod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엔지니어</a:t>
            </a:r>
            <a:endParaRPr kumimoji="0" lang="en-US" altLang="ko-KR" sz="1100" b="0">
              <a:solidFill>
                <a:srgbClr val="5F5F5F">
                  <a:lumMod val="5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6213" indent="-17621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100" b="0" err="1">
                <a:solidFill>
                  <a:srgbClr val="5F5F5F">
                    <a:lumMod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웹개발</a:t>
            </a:r>
            <a:r>
              <a:rPr kumimoji="0" lang="ko-KR" altLang="en-US" sz="1100" b="0">
                <a:solidFill>
                  <a:srgbClr val="5F5F5F">
                    <a:lumMod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엔지니어</a:t>
            </a:r>
            <a:endParaRPr kumimoji="0" lang="en-US" altLang="ko-KR" sz="1100" b="0">
              <a:solidFill>
                <a:srgbClr val="5F5F5F">
                  <a:lumMod val="5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" name="그룹 9">
            <a:extLst>
              <a:ext uri="{FF2B5EF4-FFF2-40B4-BE49-F238E27FC236}">
                <a16:creationId xmlns:a16="http://schemas.microsoft.com/office/drawing/2014/main" id="{D067A56D-712B-4A16-89F1-8A9539C79C5F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9" name="Picture 26" descr="그림2">
              <a:extLst>
                <a:ext uri="{FF2B5EF4-FFF2-40B4-BE49-F238E27FC236}">
                  <a16:creationId xmlns:a16="http://schemas.microsoft.com/office/drawing/2014/main" id="{14C73B63-4D0F-4EE4-B051-75BBACA959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F053E10-B3D5-4204-9F18-A7AB5F287FD8}"/>
                </a:ext>
              </a:extLst>
            </p:cNvPr>
            <p:cNvSpPr/>
            <p:nvPr/>
          </p:nvSpPr>
          <p:spPr>
            <a:xfrm>
              <a:off x="911746" y="2055249"/>
              <a:ext cx="13328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단원 개요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11" name="Group 133">
            <a:extLst>
              <a:ext uri="{FF2B5EF4-FFF2-40B4-BE49-F238E27FC236}">
                <a16:creationId xmlns:a16="http://schemas.microsoft.com/office/drawing/2014/main" id="{93455710-1959-4F13-BA73-C8FA8FC0D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791450"/>
              </p:ext>
            </p:extLst>
          </p:nvPr>
        </p:nvGraphicFramePr>
        <p:xfrm>
          <a:off x="4155219" y="1426292"/>
          <a:ext cx="4593245" cy="1453956"/>
        </p:xfrm>
        <a:graphic>
          <a:graphicData uri="http://schemas.openxmlformats.org/drawingml/2006/table">
            <a:tbl>
              <a:tblPr/>
              <a:tblGrid>
                <a:gridCol w="1012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0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9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JBold" pitchFamily="18" charset="-127"/>
                      </a:endParaRPr>
                    </a:p>
                  </a:txBody>
                  <a:tcPr marL="71981" marR="71981" marT="72000" marB="72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JBold" pitchFamily="18" charset="-127"/>
                        </a:rPr>
                        <a:t>학습내용</a:t>
                      </a:r>
                    </a:p>
                  </a:txBody>
                  <a:tcPr marL="71981" marR="71981" marT="72000" marB="720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500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kern="1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서빙</a:t>
                      </a:r>
                      <a:endParaRPr lang="en-US" altLang="ko-KR" sz="1100" b="1" kern="100">
                        <a:solidFill>
                          <a:schemeClr val="tx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Char char="-"/>
                        <a:tabLst>
                          <a:tab pos="182563" algn="l"/>
                        </a:tabLst>
                      </a:pPr>
                      <a:r>
                        <a:rPr lang="en-US" altLang="ko-KR" sz="1100" kern="100" baseline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100" kern="100" baseline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분석모델 서빙</a:t>
                      </a:r>
                      <a:endParaRPr lang="en-US" altLang="ko-KR" sz="1100" kern="100" baseline="0">
                        <a:solidFill>
                          <a:schemeClr val="tx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114300" marR="1143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65455-C3E9-4FFB-AECE-10132C9DD264}"/>
              </a:ext>
            </a:extLst>
          </p:cNvPr>
          <p:cNvCxnSpPr>
            <a:cxnSpLocks/>
          </p:cNvCxnSpPr>
          <p:nvPr/>
        </p:nvCxnSpPr>
        <p:spPr>
          <a:xfrm>
            <a:off x="4086020" y="1405890"/>
            <a:ext cx="0" cy="14743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1">
            <a:extLst>
              <a:ext uri="{FF2B5EF4-FFF2-40B4-BE49-F238E27FC236}">
                <a16:creationId xmlns:a16="http://schemas.microsoft.com/office/drawing/2014/main" id="{0F1E7187-327E-4EE5-9E33-762A4CF43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 환경 구축</a:t>
            </a:r>
            <a:endParaRPr lang="en-US" altLang="ko-KR" sz="240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15932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6" descr="그림2">
            <a:extLst>
              <a:ext uri="{FF2B5EF4-FFF2-40B4-BE49-F238E27FC236}">
                <a16:creationId xmlns:a16="http://schemas.microsoft.com/office/drawing/2014/main" id="{6EA4E3BD-CCE3-1B84-DE54-7A1612688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BDC4550-595F-4DD6-7D37-18CD85840536}"/>
              </a:ext>
            </a:extLst>
          </p:cNvPr>
          <p:cNvSpPr/>
          <p:nvPr/>
        </p:nvSpPr>
        <p:spPr bwMode="auto">
          <a:xfrm>
            <a:off x="641117" y="830314"/>
            <a:ext cx="2175892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설치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1" lang="en-US" altLang="ko-KR" sz="1600" b="1" i="0" u="none" strike="noStrike" kern="1200" cap="none" spc="0" normalizeH="0" baseline="0" noProof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FE98BA-B60D-D08D-7D52-5581523C5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287" y="1275606"/>
            <a:ext cx="4203009" cy="371847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29B35B7-67CE-CC79-8512-D6AF5453C94A}"/>
              </a:ext>
            </a:extLst>
          </p:cNvPr>
          <p:cNvSpPr/>
          <p:nvPr/>
        </p:nvSpPr>
        <p:spPr bwMode="auto">
          <a:xfrm>
            <a:off x="4347719" y="1494296"/>
            <a:ext cx="1656184" cy="144016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976754-C1AD-0700-153F-7BECCB4E44BD}"/>
              </a:ext>
            </a:extLst>
          </p:cNvPr>
          <p:cNvSpPr/>
          <p:nvPr/>
        </p:nvSpPr>
        <p:spPr bwMode="auto">
          <a:xfrm>
            <a:off x="4257423" y="3966952"/>
            <a:ext cx="1656184" cy="144016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D5D506-4FA4-3059-6EC5-EB5C98EF3A93}"/>
              </a:ext>
            </a:extLst>
          </p:cNvPr>
          <p:cNvSpPr/>
          <p:nvPr/>
        </p:nvSpPr>
        <p:spPr bwMode="auto">
          <a:xfrm>
            <a:off x="4312287" y="4674088"/>
            <a:ext cx="1054576" cy="14556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71C37-FB8E-2577-392F-442A98928564}"/>
              </a:ext>
            </a:extLst>
          </p:cNvPr>
          <p:cNvSpPr txBox="1"/>
          <p:nvPr/>
        </p:nvSpPr>
        <p:spPr>
          <a:xfrm>
            <a:off x="395536" y="1344160"/>
            <a:ext cx="45948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apt list | grep </a:t>
            </a:r>
            <a:r>
              <a:rPr lang="en-US" altLang="ko-KR" err="1"/>
              <a:t>python3.10</a:t>
            </a:r>
            <a:endParaRPr lang="en-US" altLang="ko-KR"/>
          </a:p>
          <a:p>
            <a:endParaRPr lang="en-US" altLang="ko-KR"/>
          </a:p>
          <a:p>
            <a:r>
              <a:rPr lang="en-US" altLang="ko-KR" err="1"/>
              <a:t>sudo</a:t>
            </a:r>
            <a:r>
              <a:rPr lang="en-US" altLang="ko-KR"/>
              <a:t> apt install </a:t>
            </a:r>
            <a:r>
              <a:rPr lang="en-US" altLang="ko-KR" err="1"/>
              <a:t>python3.10</a:t>
            </a:r>
            <a:endParaRPr lang="en-US" altLang="ko-KR"/>
          </a:p>
          <a:p>
            <a:endParaRPr lang="en-US" altLang="ko-KR"/>
          </a:p>
          <a:p>
            <a:r>
              <a:rPr lang="en-US" altLang="ko-KR" err="1"/>
              <a:t>python3</a:t>
            </a:r>
            <a:r>
              <a:rPr lang="en-US" altLang="ko-KR"/>
              <a:t> –version</a:t>
            </a:r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5153B03F-D292-1BA6-3A64-7DB493B39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리눅스 내 파이썬 설치</a:t>
            </a:r>
          </a:p>
        </p:txBody>
      </p:sp>
    </p:spTree>
    <p:extLst>
      <p:ext uri="{BB962C8B-B14F-4D97-AF65-F5344CB8AC3E}">
        <p14:creationId xmlns:p14="http://schemas.microsoft.com/office/powerpoint/2010/main" val="111560601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6" descr="그림2">
            <a:extLst>
              <a:ext uri="{FF2B5EF4-FFF2-40B4-BE49-F238E27FC236}">
                <a16:creationId xmlns:a16="http://schemas.microsoft.com/office/drawing/2014/main" id="{6EA4E3BD-CCE3-1B84-DE54-7A1612688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BDC4550-595F-4DD6-7D37-18CD85840536}"/>
              </a:ext>
            </a:extLst>
          </p:cNvPr>
          <p:cNvSpPr/>
          <p:nvPr/>
        </p:nvSpPr>
        <p:spPr bwMode="auto">
          <a:xfrm>
            <a:off x="641117" y="830314"/>
            <a:ext cx="2953349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설치 </a:t>
            </a: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</a:t>
            </a:r>
            <a:r>
              <a:rPr lang="ko-KR" altLang="en-US" sz="160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인스톨러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1" lang="en-US" altLang="ko-KR" sz="1600" b="1" i="0" u="none" strike="noStrike" kern="1200" cap="none" spc="0" normalizeH="0" baseline="0" noProof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71C37-FB8E-2577-392F-442A98928564}"/>
              </a:ext>
            </a:extLst>
          </p:cNvPr>
          <p:cNvSpPr txBox="1"/>
          <p:nvPr/>
        </p:nvSpPr>
        <p:spPr>
          <a:xfrm>
            <a:off x="395536" y="1344160"/>
            <a:ext cx="4594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err="1"/>
              <a:t>sudo</a:t>
            </a:r>
            <a:r>
              <a:rPr lang="ko-KR" altLang="en-US"/>
              <a:t> </a:t>
            </a:r>
            <a:r>
              <a:rPr lang="ko-KR" altLang="en-US" err="1"/>
              <a:t>apt</a:t>
            </a:r>
            <a:r>
              <a:rPr lang="ko-KR" altLang="en-US"/>
              <a:t> </a:t>
            </a:r>
            <a:r>
              <a:rPr lang="ko-KR" altLang="en-US" err="1"/>
              <a:t>install</a:t>
            </a:r>
            <a:r>
              <a:rPr lang="ko-KR" altLang="en-US"/>
              <a:t> </a:t>
            </a:r>
            <a:r>
              <a:rPr lang="ko-KR" altLang="en-US" err="1"/>
              <a:t>python3-pip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tab </a:t>
            </a:r>
            <a:r>
              <a:rPr lang="ko-KR" altLang="en-US"/>
              <a:t>누르고 </a:t>
            </a:r>
            <a:r>
              <a:rPr lang="ko-KR" altLang="en-US" err="1"/>
              <a:t>엔터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BFECCA-4E9F-E60C-A8B5-7A669C2F7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396" y="2089339"/>
            <a:ext cx="3847473" cy="25717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F9DF59-05AD-3173-77DE-FA1B21016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510230"/>
            <a:ext cx="4594860" cy="140175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1EE172-C7EA-9EED-CF56-47138CDF6A7C}"/>
              </a:ext>
            </a:extLst>
          </p:cNvPr>
          <p:cNvSpPr/>
          <p:nvPr/>
        </p:nvSpPr>
        <p:spPr bwMode="auto">
          <a:xfrm>
            <a:off x="1493520" y="2438400"/>
            <a:ext cx="1739506" cy="19033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8E15024D-B818-9315-B0B8-DBA5EAA2E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리눅스 내 파이썬 설치</a:t>
            </a:r>
          </a:p>
        </p:txBody>
      </p:sp>
    </p:spTree>
    <p:extLst>
      <p:ext uri="{BB962C8B-B14F-4D97-AF65-F5344CB8AC3E}">
        <p14:creationId xmlns:p14="http://schemas.microsoft.com/office/powerpoint/2010/main" val="304478607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0A809-DA78-442F-948B-4221141A95E6}"/>
              </a:ext>
            </a:extLst>
          </p:cNvPr>
          <p:cNvSpPr txBox="1"/>
          <p:nvPr/>
        </p:nvSpPr>
        <p:spPr>
          <a:xfrm>
            <a:off x="0" y="1851670"/>
            <a:ext cx="9144000" cy="83099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err="1">
                <a:solidFill>
                  <a:schemeClr val="bg1"/>
                </a:solidFill>
              </a:rPr>
              <a:t>키젠</a:t>
            </a:r>
            <a:r>
              <a:rPr lang="ko-KR" altLang="en-US" sz="4800">
                <a:solidFill>
                  <a:schemeClr val="bg1"/>
                </a:solidFill>
              </a:rPr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2600196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653;ge2262ce171_0_127">
            <a:extLst>
              <a:ext uri="{FF2B5EF4-FFF2-40B4-BE49-F238E27FC236}">
                <a16:creationId xmlns:a16="http://schemas.microsoft.com/office/drawing/2014/main" id="{00DE2DA5-19B6-59CD-BCFC-3ABF8DECA105}"/>
              </a:ext>
            </a:extLst>
          </p:cNvPr>
          <p:cNvSpPr txBox="1"/>
          <p:nvPr/>
        </p:nvSpPr>
        <p:spPr>
          <a:xfrm>
            <a:off x="527493" y="1149319"/>
            <a:ext cx="3065625" cy="42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342900" indent="-29051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Char char="●"/>
            </a:pPr>
            <a:r>
              <a:rPr lang="en-US" sz="1875">
                <a:latin typeface="Malgun Gothic"/>
                <a:ea typeface="Malgun Gothic"/>
                <a:cs typeface="Malgun Gothic"/>
                <a:sym typeface="Malgun Gothic"/>
              </a:rPr>
              <a:t>Keygen</a:t>
            </a:r>
            <a:endParaRPr sz="165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4654;ge2262ce171_0_127">
            <a:extLst>
              <a:ext uri="{FF2B5EF4-FFF2-40B4-BE49-F238E27FC236}">
                <a16:creationId xmlns:a16="http://schemas.microsoft.com/office/drawing/2014/main" id="{AE727B92-9B8C-E1CC-981A-04C7A359920F}"/>
              </a:ext>
            </a:extLst>
          </p:cNvPr>
          <p:cNvSpPr txBox="1"/>
          <p:nvPr/>
        </p:nvSpPr>
        <p:spPr>
          <a:xfrm>
            <a:off x="822263" y="1664175"/>
            <a:ext cx="7480800" cy="1125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342900" indent="-26193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Char char="-"/>
            </a:pP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ssh-keygen -t rsa</a:t>
            </a:r>
            <a:endParaRPr sz="1425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-t는 옵션으로 암호화 유형을 선택. 기본값은 rsa 암호화 방식.</a:t>
            </a:r>
            <a:endParaRPr sz="1425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명령어 입력시 기본 경로(사용자의 홈 디렉토리)의 .ssh 디렉토리에 키가 생성된다</a:t>
            </a:r>
            <a:endParaRPr sz="1425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4655;ge2262ce171_0_127">
            <a:extLst>
              <a:ext uri="{FF2B5EF4-FFF2-40B4-BE49-F238E27FC236}">
                <a16:creationId xmlns:a16="http://schemas.microsoft.com/office/drawing/2014/main" id="{647AEF69-CE36-BCEA-1AF6-6652A395EF24}"/>
              </a:ext>
            </a:extLst>
          </p:cNvPr>
          <p:cNvSpPr txBox="1"/>
          <p:nvPr/>
        </p:nvSpPr>
        <p:spPr>
          <a:xfrm>
            <a:off x="822263" y="2661731"/>
            <a:ext cx="7480800" cy="357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342900">
              <a:spcBef>
                <a:spcPts val="0"/>
              </a:spcBef>
              <a:spcAft>
                <a:spcPts val="0"/>
              </a:spcAft>
            </a:pPr>
            <a:endParaRPr sz="1425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4656;ge2262ce171_0_127">
            <a:extLst>
              <a:ext uri="{FF2B5EF4-FFF2-40B4-BE49-F238E27FC236}">
                <a16:creationId xmlns:a16="http://schemas.microsoft.com/office/drawing/2014/main" id="{43F71DB8-DFF7-4116-9105-750743D025CB}"/>
              </a:ext>
            </a:extLst>
          </p:cNvPr>
          <p:cNvSpPr txBox="1"/>
          <p:nvPr/>
        </p:nvSpPr>
        <p:spPr>
          <a:xfrm>
            <a:off x="822263" y="3227213"/>
            <a:ext cx="748080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4657;ge2262ce171_0_127">
            <a:extLst>
              <a:ext uri="{FF2B5EF4-FFF2-40B4-BE49-F238E27FC236}">
                <a16:creationId xmlns:a16="http://schemas.microsoft.com/office/drawing/2014/main" id="{AADD8F73-E76E-5BE0-A4A3-12955213474B}"/>
              </a:ext>
            </a:extLst>
          </p:cNvPr>
          <p:cNvSpPr txBox="1"/>
          <p:nvPr/>
        </p:nvSpPr>
        <p:spPr>
          <a:xfrm>
            <a:off x="822263" y="2883038"/>
            <a:ext cx="7712775" cy="1454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id_rsa : private key, 타인에게 노출되면 안된다. (개인키)</a:t>
            </a:r>
            <a:endParaRPr sz="1425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id_rsa.pub : public key, 접속하려는 대상 머신의 authorized_keys에 입력한다. (공개키)</a:t>
            </a:r>
            <a:endParaRPr sz="1425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authorized_keys : 리모트 머신의 .ssh 디렉토리 아래에 위치, id_rsa.pub 키의 값을 저장.</a:t>
            </a:r>
            <a:endParaRPr sz="1425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sz="1425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B089436-B683-2722-74EF-12AB20002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1289"/>
            <a:ext cx="9144000" cy="38718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FDD9CD1-04C7-4DC2-2D71-BC99D4938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007" y="1219217"/>
            <a:ext cx="4738732" cy="26662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06ED5F0-8127-5E8D-A0A2-0D6E7340ECE9}"/>
              </a:ext>
            </a:extLst>
          </p:cNvPr>
          <p:cNvSpPr/>
          <p:nvPr/>
        </p:nvSpPr>
        <p:spPr>
          <a:xfrm>
            <a:off x="1145356" y="3318526"/>
            <a:ext cx="487838" cy="3242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D4F77F-AC04-8FE6-23D6-AD9847CC10F9}"/>
              </a:ext>
            </a:extLst>
          </p:cNvPr>
          <p:cNvSpPr/>
          <p:nvPr/>
        </p:nvSpPr>
        <p:spPr>
          <a:xfrm>
            <a:off x="3720052" y="3334350"/>
            <a:ext cx="487838" cy="3242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79EF6-0EC8-17E9-5DD0-7F0C97FB8D34}"/>
              </a:ext>
            </a:extLst>
          </p:cNvPr>
          <p:cNvSpPr txBox="1"/>
          <p:nvPr/>
        </p:nvSpPr>
        <p:spPr>
          <a:xfrm>
            <a:off x="996286" y="3259039"/>
            <a:ext cx="7859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worker1</a:t>
            </a:r>
            <a:endParaRPr lang="ko-KR" altLang="en-US" sz="9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1617E6-F76B-ECF8-6DE3-D4801EFD62A1}"/>
              </a:ext>
            </a:extLst>
          </p:cNvPr>
          <p:cNvSpPr txBox="1"/>
          <p:nvPr/>
        </p:nvSpPr>
        <p:spPr>
          <a:xfrm>
            <a:off x="3486141" y="3260723"/>
            <a:ext cx="7859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worker2</a:t>
            </a:r>
            <a:endParaRPr lang="ko-KR" altLang="en-US" sz="90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D4D9CCF8-1FEB-7F74-CCA1-F094FD964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키젠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설정</a:t>
            </a:r>
          </a:p>
        </p:txBody>
      </p:sp>
      <p:pic>
        <p:nvPicPr>
          <p:cNvPr id="19" name="Picture 26" descr="그림2">
            <a:extLst>
              <a:ext uri="{FF2B5EF4-FFF2-40B4-BE49-F238E27FC236}">
                <a16:creationId xmlns:a16="http://schemas.microsoft.com/office/drawing/2014/main" id="{AF980E3D-911E-9298-CF51-2CFF29C4C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126FB0E-8E90-8381-808C-5B957E4B28C2}"/>
              </a:ext>
            </a:extLst>
          </p:cNvPr>
          <p:cNvSpPr/>
          <p:nvPr/>
        </p:nvSpPr>
        <p:spPr bwMode="auto">
          <a:xfrm>
            <a:off x="641117" y="830314"/>
            <a:ext cx="1215694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1600" b="1" i="0" u="none" strike="noStrike" kern="1200" cap="none" spc="0" normalizeH="0" baseline="0" noProof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키젠</a:t>
            </a:r>
            <a:r>
              <a:rPr kumimoji="1" lang="ko-KR" altLang="en-US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개념</a:t>
            </a:r>
            <a:endParaRPr kumimoji="1" lang="en-US" altLang="ko-KR" sz="1600" b="1" i="0" u="none" strike="noStrike" kern="1200" cap="none" spc="0" normalizeH="0" baseline="0" noProof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7742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63;ge2262ce171_0_257">
            <a:extLst>
              <a:ext uri="{FF2B5EF4-FFF2-40B4-BE49-F238E27FC236}">
                <a16:creationId xmlns:a16="http://schemas.microsoft.com/office/drawing/2014/main" id="{607EA0EE-ECD4-BA7A-640B-B8E487C162E9}"/>
              </a:ext>
            </a:extLst>
          </p:cNvPr>
          <p:cNvSpPr txBox="1"/>
          <p:nvPr/>
        </p:nvSpPr>
        <p:spPr>
          <a:xfrm>
            <a:off x="527493" y="1175722"/>
            <a:ext cx="3065625" cy="42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75">
                <a:latin typeface="Malgun Gothic"/>
                <a:ea typeface="Malgun Gothic"/>
                <a:cs typeface="Malgun Gothic"/>
                <a:sym typeface="Malgun Gothic"/>
              </a:rPr>
              <a:t>명령어 및 파일의 의미</a:t>
            </a:r>
            <a:endParaRPr sz="1875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Google Shape;4665;ge2262ce171_0_257">
            <a:extLst>
              <a:ext uri="{FF2B5EF4-FFF2-40B4-BE49-F238E27FC236}">
                <a16:creationId xmlns:a16="http://schemas.microsoft.com/office/drawing/2014/main" id="{45FC3E6B-8C66-3F7A-C9A7-99D73E80FA2B}"/>
              </a:ext>
            </a:extLst>
          </p:cNvPr>
          <p:cNvSpPr txBox="1"/>
          <p:nvPr/>
        </p:nvSpPr>
        <p:spPr>
          <a:xfrm>
            <a:off x="822263" y="2688135"/>
            <a:ext cx="748080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342900">
              <a:spcBef>
                <a:spcPts val="0"/>
              </a:spcBef>
              <a:spcAft>
                <a:spcPts val="0"/>
              </a:spcAft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4666;ge2262ce171_0_257">
            <a:extLst>
              <a:ext uri="{FF2B5EF4-FFF2-40B4-BE49-F238E27FC236}">
                <a16:creationId xmlns:a16="http://schemas.microsoft.com/office/drawing/2014/main" id="{6E91C14F-986F-80C5-78F7-7FD55B4F71B7}"/>
              </a:ext>
            </a:extLst>
          </p:cNvPr>
          <p:cNvSpPr txBox="1"/>
          <p:nvPr/>
        </p:nvSpPr>
        <p:spPr>
          <a:xfrm>
            <a:off x="822263" y="3253616"/>
            <a:ext cx="748080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" name="Google Shape;4784;ge2262ce171_0_257">
            <a:extLst>
              <a:ext uri="{FF2B5EF4-FFF2-40B4-BE49-F238E27FC236}">
                <a16:creationId xmlns:a16="http://schemas.microsoft.com/office/drawing/2014/main" id="{E565BBD2-69A1-0D77-39A6-559BA6158E2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74800" y="1434237"/>
            <a:ext cx="828262" cy="828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785;ge2262ce171_0_257">
            <a:extLst>
              <a:ext uri="{FF2B5EF4-FFF2-40B4-BE49-F238E27FC236}">
                <a16:creationId xmlns:a16="http://schemas.microsoft.com/office/drawing/2014/main" id="{DBFDD0ED-71C5-4DDF-1945-31AB17B7FF6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45" y="4459690"/>
            <a:ext cx="1085588" cy="4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786;ge2262ce171_0_257">
            <a:extLst>
              <a:ext uri="{FF2B5EF4-FFF2-40B4-BE49-F238E27FC236}">
                <a16:creationId xmlns:a16="http://schemas.microsoft.com/office/drawing/2014/main" id="{FAA14E10-6F75-5677-E16F-E9B75ED5CE7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569" y="1690578"/>
            <a:ext cx="1646925" cy="16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4787;ge2262ce171_0_257">
            <a:extLst>
              <a:ext uri="{FF2B5EF4-FFF2-40B4-BE49-F238E27FC236}">
                <a16:creationId xmlns:a16="http://schemas.microsoft.com/office/drawing/2014/main" id="{E99CFD6A-5CE8-7D8A-FBF1-DA438D3F122A}"/>
              </a:ext>
            </a:extLst>
          </p:cNvPr>
          <p:cNvSpPr txBox="1"/>
          <p:nvPr/>
        </p:nvSpPr>
        <p:spPr>
          <a:xfrm>
            <a:off x="123619" y="3393960"/>
            <a:ext cx="2928825" cy="76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latin typeface="Malgun Gothic"/>
                <a:ea typeface="Malgun Gothic"/>
                <a:cs typeface="Malgun Gothic"/>
                <a:sym typeface="Malgun Gothic"/>
              </a:rPr>
              <a:t>master </a:t>
            </a:r>
            <a:r>
              <a:rPr lang="en-US" sz="900" err="1">
                <a:latin typeface="Malgun Gothic"/>
                <a:ea typeface="Malgun Gothic"/>
                <a:cs typeface="Malgun Gothic"/>
                <a:sym typeface="Malgun Gothic"/>
              </a:rPr>
              <a:t>계정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err="1">
                <a:latin typeface="Malgun Gothic"/>
                <a:ea typeface="Malgun Gothic"/>
                <a:cs typeface="Malgun Gothic"/>
                <a:sym typeface="Malgun Gothic"/>
              </a:rPr>
              <a:t>id_rsa</a:t>
            </a:r>
            <a:r>
              <a:rPr lang="en-US" sz="900">
                <a:latin typeface="Malgun Gothic"/>
                <a:ea typeface="Malgun Gothic"/>
                <a:cs typeface="Malgun Gothic"/>
                <a:sym typeface="Malgun Gothic"/>
              </a:rPr>
              <a:t> -&gt; </a:t>
            </a:r>
            <a:r>
              <a:rPr lang="en-US" sz="900" err="1">
                <a:latin typeface="Malgun Gothic"/>
                <a:ea typeface="Malgun Gothic"/>
                <a:cs typeface="Malgun Gothic"/>
                <a:sym typeface="Malgun Gothic"/>
              </a:rPr>
              <a:t>열쇠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err="1">
                <a:latin typeface="Malgun Gothic"/>
                <a:ea typeface="Malgun Gothic"/>
                <a:cs typeface="Malgun Gothic"/>
                <a:sym typeface="Malgun Gothic"/>
              </a:rPr>
              <a:t>id_rsa.pub</a:t>
            </a:r>
            <a:r>
              <a:rPr lang="en-US" sz="900">
                <a:latin typeface="Malgun Gothic"/>
                <a:ea typeface="Malgun Gothic"/>
                <a:cs typeface="Malgun Gothic"/>
                <a:sym typeface="Malgun Gothic"/>
              </a:rPr>
              <a:t> -&gt; </a:t>
            </a:r>
            <a:r>
              <a:rPr lang="en-US" sz="900" err="1">
                <a:latin typeface="Malgun Gothic"/>
                <a:ea typeface="Malgun Gothic"/>
                <a:cs typeface="Malgun Gothic"/>
                <a:sym typeface="Malgun Gothic"/>
              </a:rPr>
              <a:t>자물쇠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Google Shape;4788;ge2262ce171_0_257">
            <a:extLst>
              <a:ext uri="{FF2B5EF4-FFF2-40B4-BE49-F238E27FC236}">
                <a16:creationId xmlns:a16="http://schemas.microsoft.com/office/drawing/2014/main" id="{08BEC04E-006A-DF4D-4DE6-1356514F2D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8951" y="1368978"/>
            <a:ext cx="1008956" cy="1008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789;ge2262ce171_0_257">
            <a:extLst>
              <a:ext uri="{FF2B5EF4-FFF2-40B4-BE49-F238E27FC236}">
                <a16:creationId xmlns:a16="http://schemas.microsoft.com/office/drawing/2014/main" id="{563DDEE6-A172-79DF-023F-73A60539FF0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74800" y="2790312"/>
            <a:ext cx="828262" cy="828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790;ge2262ce171_0_257">
            <a:extLst>
              <a:ext uri="{FF2B5EF4-FFF2-40B4-BE49-F238E27FC236}">
                <a16:creationId xmlns:a16="http://schemas.microsoft.com/office/drawing/2014/main" id="{7BB4E0F0-9187-D328-CCC0-2E8AB689110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8563" y="2699966"/>
            <a:ext cx="1008956" cy="1008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791;ge2262ce171_0_257">
            <a:extLst>
              <a:ext uri="{FF2B5EF4-FFF2-40B4-BE49-F238E27FC236}">
                <a16:creationId xmlns:a16="http://schemas.microsoft.com/office/drawing/2014/main" id="{DEF281E9-724E-5D25-5DA4-445BEEF1B5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74800" y="4146387"/>
            <a:ext cx="828262" cy="828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4792;ge2262ce171_0_257">
            <a:extLst>
              <a:ext uri="{FF2B5EF4-FFF2-40B4-BE49-F238E27FC236}">
                <a16:creationId xmlns:a16="http://schemas.microsoft.com/office/drawing/2014/main" id="{FDADF0A2-A6BC-216F-CBCC-21E14EF9A49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8563" y="4056041"/>
            <a:ext cx="1008956" cy="100895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4793;ge2262ce171_0_257">
            <a:extLst>
              <a:ext uri="{FF2B5EF4-FFF2-40B4-BE49-F238E27FC236}">
                <a16:creationId xmlns:a16="http://schemas.microsoft.com/office/drawing/2014/main" id="{B3D7F020-F835-2843-3DF4-56DCB3EFEBC1}"/>
              </a:ext>
            </a:extLst>
          </p:cNvPr>
          <p:cNvSpPr txBox="1"/>
          <p:nvPr/>
        </p:nvSpPr>
        <p:spPr>
          <a:xfrm>
            <a:off x="2516925" y="1935988"/>
            <a:ext cx="3549150" cy="249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75" err="1">
                <a:latin typeface="+mj-ea"/>
                <a:ea typeface="+mj-ea"/>
              </a:rPr>
              <a:t>ssh</a:t>
            </a:r>
            <a:r>
              <a:rPr lang="en-US" sz="1275">
                <a:latin typeface="+mj-ea"/>
                <a:ea typeface="+mj-ea"/>
              </a:rPr>
              <a:t>-copy-id </a:t>
            </a:r>
            <a:r>
              <a:rPr lang="en-US" sz="1275" err="1">
                <a:latin typeface="+mj-ea"/>
                <a:ea typeface="+mj-ea"/>
              </a:rPr>
              <a:t>명령어로</a:t>
            </a:r>
            <a:r>
              <a:rPr lang="en-US" sz="1275">
                <a:latin typeface="+mj-ea"/>
                <a:ea typeface="+mj-ea"/>
              </a:rPr>
              <a:t> </a:t>
            </a:r>
            <a:endParaRPr sz="1275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75" err="1">
                <a:latin typeface="+mj-ea"/>
                <a:ea typeface="+mj-ea"/>
              </a:rPr>
              <a:t>해당</a:t>
            </a:r>
            <a:r>
              <a:rPr lang="en-US" sz="1275">
                <a:latin typeface="+mj-ea"/>
                <a:ea typeface="+mj-ea"/>
              </a:rPr>
              <a:t> </a:t>
            </a:r>
            <a:r>
              <a:rPr lang="en-US" sz="1275" err="1">
                <a:latin typeface="+mj-ea"/>
                <a:ea typeface="+mj-ea"/>
              </a:rPr>
              <a:t>계정의</a:t>
            </a:r>
            <a:r>
              <a:rPr lang="en-US" sz="1275">
                <a:latin typeface="+mj-ea"/>
                <a:ea typeface="+mj-ea"/>
              </a:rPr>
              <a:t> id_rsa.pub(</a:t>
            </a:r>
            <a:r>
              <a:rPr lang="en-US" sz="1275" err="1">
                <a:latin typeface="+mj-ea"/>
                <a:ea typeface="+mj-ea"/>
              </a:rPr>
              <a:t>자물쇠</a:t>
            </a:r>
            <a:r>
              <a:rPr lang="en-US" sz="1275">
                <a:latin typeface="+mj-ea"/>
                <a:ea typeface="+mj-ea"/>
              </a:rPr>
              <a:t>)를 </a:t>
            </a:r>
            <a:r>
              <a:rPr lang="en-US" sz="1275" err="1">
                <a:latin typeface="+mj-ea"/>
                <a:ea typeface="+mj-ea"/>
              </a:rPr>
              <a:t>다른</a:t>
            </a:r>
            <a:r>
              <a:rPr lang="en-US" sz="1275">
                <a:latin typeface="+mj-ea"/>
                <a:ea typeface="+mj-ea"/>
              </a:rPr>
              <a:t> </a:t>
            </a:r>
            <a:r>
              <a:rPr lang="en-US" sz="1275" err="1">
                <a:latin typeface="+mj-ea"/>
                <a:ea typeface="+mj-ea"/>
              </a:rPr>
              <a:t>노드들에게</a:t>
            </a:r>
            <a:r>
              <a:rPr lang="en-US" sz="1275">
                <a:latin typeface="+mj-ea"/>
                <a:ea typeface="+mj-ea"/>
              </a:rPr>
              <a:t> </a:t>
            </a:r>
            <a:r>
              <a:rPr lang="en-US" sz="1275" err="1">
                <a:latin typeface="+mj-ea"/>
                <a:ea typeface="+mj-ea"/>
              </a:rPr>
              <a:t>전달</a:t>
            </a:r>
            <a:r>
              <a:rPr lang="en-US" sz="1275">
                <a:latin typeface="+mj-ea"/>
                <a:ea typeface="+mj-ea"/>
              </a:rPr>
              <a:t>. </a:t>
            </a:r>
            <a:r>
              <a:rPr lang="en-US" sz="1275" err="1">
                <a:latin typeface="+mj-ea"/>
                <a:ea typeface="+mj-ea"/>
              </a:rPr>
              <a:t>비밀번호</a:t>
            </a:r>
            <a:r>
              <a:rPr lang="en-US" sz="1275">
                <a:latin typeface="+mj-ea"/>
                <a:ea typeface="+mj-ea"/>
              </a:rPr>
              <a:t> </a:t>
            </a:r>
            <a:r>
              <a:rPr lang="en-US" sz="1275" err="1">
                <a:latin typeface="+mj-ea"/>
                <a:ea typeface="+mj-ea"/>
              </a:rPr>
              <a:t>없이</a:t>
            </a:r>
            <a:r>
              <a:rPr lang="en-US" sz="1275">
                <a:latin typeface="+mj-ea"/>
                <a:ea typeface="+mj-ea"/>
              </a:rPr>
              <a:t> </a:t>
            </a:r>
            <a:r>
              <a:rPr lang="en-US" sz="1275" err="1">
                <a:latin typeface="+mj-ea"/>
                <a:ea typeface="+mj-ea"/>
              </a:rPr>
              <a:t>해당</a:t>
            </a:r>
            <a:r>
              <a:rPr lang="en-US" sz="1275">
                <a:latin typeface="+mj-ea"/>
                <a:ea typeface="+mj-ea"/>
              </a:rPr>
              <a:t> </a:t>
            </a:r>
            <a:r>
              <a:rPr lang="en-US" sz="1275" err="1">
                <a:latin typeface="+mj-ea"/>
                <a:ea typeface="+mj-ea"/>
              </a:rPr>
              <a:t>계정이</a:t>
            </a:r>
            <a:r>
              <a:rPr lang="en-US" sz="1275">
                <a:latin typeface="+mj-ea"/>
                <a:ea typeface="+mj-ea"/>
              </a:rPr>
              <a:t> </a:t>
            </a:r>
            <a:r>
              <a:rPr lang="en-US" sz="1275" err="1">
                <a:latin typeface="+mj-ea"/>
                <a:ea typeface="+mj-ea"/>
              </a:rPr>
              <a:t>가지고</a:t>
            </a:r>
            <a:r>
              <a:rPr lang="en-US" sz="1275">
                <a:latin typeface="+mj-ea"/>
                <a:ea typeface="+mj-ea"/>
              </a:rPr>
              <a:t> </a:t>
            </a:r>
            <a:r>
              <a:rPr lang="en-US" sz="1275" err="1">
                <a:latin typeface="+mj-ea"/>
                <a:ea typeface="+mj-ea"/>
              </a:rPr>
              <a:t>있는</a:t>
            </a:r>
            <a:r>
              <a:rPr lang="en-US" sz="1275">
                <a:latin typeface="+mj-ea"/>
                <a:ea typeface="+mj-ea"/>
              </a:rPr>
              <a:t> </a:t>
            </a:r>
            <a:r>
              <a:rPr lang="en-US" sz="1275" err="1">
                <a:latin typeface="+mj-ea"/>
                <a:ea typeface="+mj-ea"/>
              </a:rPr>
              <a:t>id_rsa</a:t>
            </a:r>
            <a:r>
              <a:rPr lang="en-US" sz="1275">
                <a:latin typeface="+mj-ea"/>
                <a:ea typeface="+mj-ea"/>
              </a:rPr>
              <a:t>(</a:t>
            </a:r>
            <a:r>
              <a:rPr lang="en-US" sz="1275" err="1">
                <a:latin typeface="+mj-ea"/>
                <a:ea typeface="+mj-ea"/>
              </a:rPr>
              <a:t>열쇠</a:t>
            </a:r>
            <a:r>
              <a:rPr lang="en-US" sz="1275">
                <a:latin typeface="+mj-ea"/>
                <a:ea typeface="+mj-ea"/>
              </a:rPr>
              <a:t>)로 </a:t>
            </a:r>
            <a:r>
              <a:rPr lang="en-US" sz="1275" err="1">
                <a:latin typeface="+mj-ea"/>
                <a:ea typeface="+mj-ea"/>
              </a:rPr>
              <a:t>대상</a:t>
            </a:r>
            <a:r>
              <a:rPr lang="en-US" sz="1275">
                <a:latin typeface="+mj-ea"/>
                <a:ea typeface="+mj-ea"/>
              </a:rPr>
              <a:t> </a:t>
            </a:r>
            <a:r>
              <a:rPr lang="en-US" sz="1275" err="1">
                <a:latin typeface="+mj-ea"/>
                <a:ea typeface="+mj-ea"/>
              </a:rPr>
              <a:t>계정에</a:t>
            </a:r>
            <a:r>
              <a:rPr lang="en-US" sz="1275">
                <a:latin typeface="+mj-ea"/>
                <a:ea typeface="+mj-ea"/>
              </a:rPr>
              <a:t> </a:t>
            </a:r>
            <a:r>
              <a:rPr lang="en-US" sz="1275" err="1">
                <a:latin typeface="+mj-ea"/>
                <a:ea typeface="+mj-ea"/>
              </a:rPr>
              <a:t>접근이</a:t>
            </a:r>
            <a:r>
              <a:rPr lang="en-US" sz="1275">
                <a:latin typeface="+mj-ea"/>
                <a:ea typeface="+mj-ea"/>
              </a:rPr>
              <a:t> </a:t>
            </a:r>
            <a:r>
              <a:rPr lang="en-US" sz="1275" err="1">
                <a:latin typeface="+mj-ea"/>
                <a:ea typeface="+mj-ea"/>
              </a:rPr>
              <a:t>가능하다</a:t>
            </a:r>
            <a:r>
              <a:rPr lang="en-US" sz="1275">
                <a:latin typeface="+mj-ea"/>
                <a:ea typeface="+mj-ea"/>
              </a:rPr>
              <a:t>.</a:t>
            </a:r>
            <a:endParaRPr sz="1275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75" err="1">
                <a:latin typeface="+mj-ea"/>
                <a:ea typeface="+mj-ea"/>
              </a:rPr>
              <a:t>키를</a:t>
            </a:r>
            <a:r>
              <a:rPr lang="en-US" sz="1275">
                <a:latin typeface="+mj-ea"/>
                <a:ea typeface="+mj-ea"/>
              </a:rPr>
              <a:t> </a:t>
            </a:r>
            <a:r>
              <a:rPr lang="en-US" sz="1275" err="1">
                <a:latin typeface="+mj-ea"/>
                <a:ea typeface="+mj-ea"/>
              </a:rPr>
              <a:t>생성한</a:t>
            </a:r>
            <a:r>
              <a:rPr lang="en-US" sz="1275">
                <a:latin typeface="+mj-ea"/>
                <a:ea typeface="+mj-ea"/>
              </a:rPr>
              <a:t> </a:t>
            </a:r>
            <a:r>
              <a:rPr lang="en-US" sz="1275" err="1">
                <a:latin typeface="+mj-ea"/>
                <a:ea typeface="+mj-ea"/>
              </a:rPr>
              <a:t>마스터</a:t>
            </a:r>
            <a:r>
              <a:rPr lang="en-US" sz="1275">
                <a:latin typeface="+mj-ea"/>
                <a:ea typeface="+mj-ea"/>
              </a:rPr>
              <a:t> </a:t>
            </a:r>
            <a:r>
              <a:rPr lang="en-US" sz="1275" err="1">
                <a:latin typeface="+mj-ea"/>
                <a:ea typeface="+mj-ea"/>
              </a:rPr>
              <a:t>계정과</a:t>
            </a:r>
            <a:r>
              <a:rPr lang="en-US" sz="1275">
                <a:latin typeface="+mj-ea"/>
                <a:ea typeface="+mj-ea"/>
              </a:rPr>
              <a:t> </a:t>
            </a:r>
            <a:r>
              <a:rPr lang="en-US" sz="1275" err="1">
                <a:latin typeface="+mj-ea"/>
                <a:ea typeface="+mj-ea"/>
              </a:rPr>
              <a:t>워커</a:t>
            </a:r>
            <a:r>
              <a:rPr lang="en-US" sz="1275">
                <a:latin typeface="+mj-ea"/>
                <a:ea typeface="+mj-ea"/>
              </a:rPr>
              <a:t> </a:t>
            </a:r>
            <a:r>
              <a:rPr lang="en-US" sz="1275" err="1">
                <a:latin typeface="+mj-ea"/>
                <a:ea typeface="+mj-ea"/>
              </a:rPr>
              <a:t>노드의</a:t>
            </a:r>
            <a:r>
              <a:rPr lang="en-US" sz="1275">
                <a:latin typeface="+mj-ea"/>
                <a:ea typeface="+mj-ea"/>
              </a:rPr>
              <a:t> </a:t>
            </a:r>
            <a:r>
              <a:rPr lang="en-US" sz="1275" err="1">
                <a:latin typeface="+mj-ea"/>
                <a:ea typeface="+mj-ea"/>
              </a:rPr>
              <a:t>유저네임이</a:t>
            </a:r>
            <a:r>
              <a:rPr lang="en-US" sz="1275">
                <a:latin typeface="+mj-ea"/>
                <a:ea typeface="+mj-ea"/>
              </a:rPr>
              <a:t> </a:t>
            </a:r>
            <a:r>
              <a:rPr lang="en-US" sz="1275" err="1">
                <a:latin typeface="+mj-ea"/>
                <a:ea typeface="+mj-ea"/>
              </a:rPr>
              <a:t>같으면</a:t>
            </a:r>
            <a:r>
              <a:rPr lang="en-US" sz="1275">
                <a:latin typeface="+mj-ea"/>
                <a:ea typeface="+mj-ea"/>
              </a:rPr>
              <a:t> </a:t>
            </a:r>
            <a:r>
              <a:rPr lang="en-US" sz="1275" err="1">
                <a:latin typeface="+mj-ea"/>
                <a:ea typeface="+mj-ea"/>
              </a:rPr>
              <a:t>호스트이름</a:t>
            </a:r>
            <a:r>
              <a:rPr lang="en-US" sz="1275">
                <a:latin typeface="+mj-ea"/>
                <a:ea typeface="+mj-ea"/>
              </a:rPr>
              <a:t> </a:t>
            </a:r>
            <a:r>
              <a:rPr lang="en-US" sz="1275" err="1">
                <a:latin typeface="+mj-ea"/>
                <a:ea typeface="+mj-ea"/>
              </a:rPr>
              <a:t>입력만으로도</a:t>
            </a:r>
            <a:r>
              <a:rPr lang="en-US" sz="1275">
                <a:latin typeface="+mj-ea"/>
                <a:ea typeface="+mj-ea"/>
              </a:rPr>
              <a:t> </a:t>
            </a:r>
            <a:r>
              <a:rPr lang="en-US" sz="1275" err="1">
                <a:latin typeface="+mj-ea"/>
                <a:ea typeface="+mj-ea"/>
              </a:rPr>
              <a:t>접속이</a:t>
            </a:r>
            <a:r>
              <a:rPr lang="en-US" sz="1275">
                <a:latin typeface="+mj-ea"/>
                <a:ea typeface="+mj-ea"/>
              </a:rPr>
              <a:t> </a:t>
            </a:r>
            <a:r>
              <a:rPr lang="en-US" sz="1275" err="1">
                <a:latin typeface="+mj-ea"/>
                <a:ea typeface="+mj-ea"/>
              </a:rPr>
              <a:t>가능하다</a:t>
            </a:r>
            <a:r>
              <a:rPr lang="en-US" sz="1275">
                <a:latin typeface="+mj-ea"/>
                <a:ea typeface="+mj-ea"/>
              </a:rPr>
              <a:t>.</a:t>
            </a:r>
            <a:endParaRPr sz="1275">
              <a:latin typeface="+mj-ea"/>
              <a:ea typeface="+mj-ea"/>
            </a:endParaRPr>
          </a:p>
        </p:txBody>
      </p:sp>
      <p:pic>
        <p:nvPicPr>
          <p:cNvPr id="22" name="Google Shape;4794;ge2262ce171_0_257">
            <a:extLst>
              <a:ext uri="{FF2B5EF4-FFF2-40B4-BE49-F238E27FC236}">
                <a16:creationId xmlns:a16="http://schemas.microsoft.com/office/drawing/2014/main" id="{DC01BC1B-C989-106C-C8EE-FBE8FFD4D9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44394" y="4311837"/>
            <a:ext cx="734457" cy="73445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795;ge2262ce171_0_257">
            <a:extLst>
              <a:ext uri="{FF2B5EF4-FFF2-40B4-BE49-F238E27FC236}">
                <a16:creationId xmlns:a16="http://schemas.microsoft.com/office/drawing/2014/main" id="{B731194F-55F2-1D26-CBC0-54194781C775}"/>
              </a:ext>
            </a:extLst>
          </p:cNvPr>
          <p:cNvSpPr txBox="1"/>
          <p:nvPr/>
        </p:nvSpPr>
        <p:spPr>
          <a:xfrm>
            <a:off x="5966429" y="2262482"/>
            <a:ext cx="2928825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>
                <a:latin typeface="Malgun Gothic"/>
                <a:ea typeface="Malgun Gothic"/>
                <a:cs typeface="Malgun Gothic"/>
                <a:sym typeface="Malgun Gothic"/>
              </a:rPr>
              <a:t>worker1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4796;ge2262ce171_0_257">
            <a:extLst>
              <a:ext uri="{FF2B5EF4-FFF2-40B4-BE49-F238E27FC236}">
                <a16:creationId xmlns:a16="http://schemas.microsoft.com/office/drawing/2014/main" id="{734AEFD1-85A6-10A7-2448-A0E1CDB10C42}"/>
              </a:ext>
            </a:extLst>
          </p:cNvPr>
          <p:cNvSpPr txBox="1"/>
          <p:nvPr/>
        </p:nvSpPr>
        <p:spPr>
          <a:xfrm>
            <a:off x="5966429" y="4959069"/>
            <a:ext cx="2928825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>
                <a:latin typeface="Malgun Gothic"/>
                <a:ea typeface="Malgun Gothic"/>
                <a:cs typeface="Malgun Gothic"/>
                <a:sym typeface="Malgun Gothic"/>
              </a:rPr>
              <a:t>worker3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4797;ge2262ce171_0_257">
            <a:extLst>
              <a:ext uri="{FF2B5EF4-FFF2-40B4-BE49-F238E27FC236}">
                <a16:creationId xmlns:a16="http://schemas.microsoft.com/office/drawing/2014/main" id="{FE2C5921-F498-D126-AE90-F874419E1DDC}"/>
              </a:ext>
            </a:extLst>
          </p:cNvPr>
          <p:cNvSpPr txBox="1"/>
          <p:nvPr/>
        </p:nvSpPr>
        <p:spPr>
          <a:xfrm>
            <a:off x="5966429" y="3618557"/>
            <a:ext cx="2928825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>
                <a:latin typeface="Malgun Gothic"/>
                <a:ea typeface="Malgun Gothic"/>
                <a:cs typeface="Malgun Gothic"/>
                <a:sym typeface="Malgun Gothic"/>
              </a:rPr>
              <a:t>worker2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61B62C-52DD-7E2B-EE8D-FEA820E16A37}"/>
              </a:ext>
            </a:extLst>
          </p:cNvPr>
          <p:cNvSpPr txBox="1"/>
          <p:nvPr/>
        </p:nvSpPr>
        <p:spPr>
          <a:xfrm>
            <a:off x="3167329" y="4623672"/>
            <a:ext cx="2530816" cy="230832"/>
          </a:xfrm>
          <a:prstGeom prst="rect">
            <a:avLst/>
          </a:prstGeom>
          <a:solidFill>
            <a:srgbClr val="FFFF00"/>
          </a:solidFill>
          <a:ln w="15875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+mj-ea"/>
                <a:ea typeface="+mj-ea"/>
              </a:rPr>
              <a:t>사용자별 키는 따로 생성 한다</a:t>
            </a:r>
            <a:endParaRPr lang="en-US" altLang="ko-KR" sz="900">
              <a:latin typeface="+mj-ea"/>
              <a:ea typeface="+mj-ea"/>
            </a:endParaRP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24696822-BBBC-D57C-F1C9-919ABE56A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키젠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설정</a:t>
            </a:r>
          </a:p>
        </p:txBody>
      </p:sp>
      <p:pic>
        <p:nvPicPr>
          <p:cNvPr id="7" name="Picture 26" descr="그림2">
            <a:extLst>
              <a:ext uri="{FF2B5EF4-FFF2-40B4-BE49-F238E27FC236}">
                <a16:creationId xmlns:a16="http://schemas.microsoft.com/office/drawing/2014/main" id="{482973E1-1BF0-4764-019D-44A26A07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7295A4B-FB2F-547C-3E91-451DF097A8F7}"/>
              </a:ext>
            </a:extLst>
          </p:cNvPr>
          <p:cNvSpPr/>
          <p:nvPr/>
        </p:nvSpPr>
        <p:spPr bwMode="auto">
          <a:xfrm>
            <a:off x="641117" y="830314"/>
            <a:ext cx="1215694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1600" b="1" i="0" u="none" strike="noStrike" kern="1200" cap="none" spc="0" normalizeH="0" baseline="0" noProof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키젠</a:t>
            </a:r>
            <a:r>
              <a:rPr kumimoji="1" lang="ko-KR" altLang="en-US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개념</a:t>
            </a:r>
            <a:endParaRPr kumimoji="1" lang="en-US" altLang="ko-KR" sz="1600" b="1" i="0" u="none" strike="noStrike" kern="1200" cap="none" spc="0" normalizeH="0" baseline="0" noProof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0174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653;ge2262ce171_0_127">
            <a:extLst>
              <a:ext uri="{FF2B5EF4-FFF2-40B4-BE49-F238E27FC236}">
                <a16:creationId xmlns:a16="http://schemas.microsoft.com/office/drawing/2014/main" id="{00DE2DA5-19B6-59CD-BCFC-3ABF8DECA105}"/>
              </a:ext>
            </a:extLst>
          </p:cNvPr>
          <p:cNvSpPr txBox="1"/>
          <p:nvPr/>
        </p:nvSpPr>
        <p:spPr>
          <a:xfrm>
            <a:off x="527493" y="1149319"/>
            <a:ext cx="3065625" cy="42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342900" indent="-29051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Char char="●"/>
            </a:pPr>
            <a:r>
              <a:rPr lang="en-US" sz="1875">
                <a:latin typeface="Malgun Gothic"/>
                <a:ea typeface="Malgun Gothic"/>
                <a:cs typeface="Malgun Gothic"/>
                <a:sym typeface="Malgun Gothic"/>
              </a:rPr>
              <a:t>Keygen</a:t>
            </a:r>
            <a:endParaRPr sz="165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4654;ge2262ce171_0_127">
            <a:extLst>
              <a:ext uri="{FF2B5EF4-FFF2-40B4-BE49-F238E27FC236}">
                <a16:creationId xmlns:a16="http://schemas.microsoft.com/office/drawing/2014/main" id="{AE727B92-9B8C-E1CC-981A-04C7A359920F}"/>
              </a:ext>
            </a:extLst>
          </p:cNvPr>
          <p:cNvSpPr txBox="1"/>
          <p:nvPr/>
        </p:nvSpPr>
        <p:spPr>
          <a:xfrm>
            <a:off x="822263" y="1664175"/>
            <a:ext cx="7480800" cy="1125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342900" indent="-26193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Char char="-"/>
            </a:pPr>
            <a:r>
              <a:rPr lang="en-US" sz="1425" err="1">
                <a:solidFill>
                  <a:srgbClr val="00B050"/>
                </a:solidFill>
                <a:latin typeface="Malgun Gothic"/>
                <a:ea typeface="Malgun Gothic"/>
                <a:cs typeface="Malgun Gothic"/>
                <a:sym typeface="Malgun Gothic"/>
              </a:rPr>
              <a:t>ssh</a:t>
            </a:r>
            <a:r>
              <a:rPr lang="en-US" sz="1425">
                <a:solidFill>
                  <a:srgbClr val="00B050"/>
                </a:solidFill>
                <a:latin typeface="Malgun Gothic"/>
                <a:ea typeface="Malgun Gothic"/>
                <a:cs typeface="Malgun Gothic"/>
                <a:sym typeface="Malgun Gothic"/>
              </a:rPr>
              <a:t>-keygen -t </a:t>
            </a:r>
            <a:r>
              <a:rPr lang="en-US" sz="1425" err="1">
                <a:solidFill>
                  <a:srgbClr val="00B050"/>
                </a:solidFill>
                <a:latin typeface="Malgun Gothic"/>
                <a:ea typeface="Malgun Gothic"/>
                <a:cs typeface="Malgun Gothic"/>
                <a:sym typeface="Malgun Gothic"/>
              </a:rPr>
              <a:t>rsa</a:t>
            </a:r>
            <a:endParaRPr sz="1425">
              <a:solidFill>
                <a:srgbClr val="00B05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t는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옵션으로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암호화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유형을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선택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기본값은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rsa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암호화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방식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425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명령어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입력시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기본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경로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사용자의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 홈 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디렉토리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)의 .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ssh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디렉토리에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키가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생성된다</a:t>
            </a:r>
            <a:endParaRPr sz="1425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4655;ge2262ce171_0_127">
            <a:extLst>
              <a:ext uri="{FF2B5EF4-FFF2-40B4-BE49-F238E27FC236}">
                <a16:creationId xmlns:a16="http://schemas.microsoft.com/office/drawing/2014/main" id="{647AEF69-CE36-BCEA-1AF6-6652A395EF24}"/>
              </a:ext>
            </a:extLst>
          </p:cNvPr>
          <p:cNvSpPr txBox="1"/>
          <p:nvPr/>
        </p:nvSpPr>
        <p:spPr>
          <a:xfrm>
            <a:off x="822263" y="2661731"/>
            <a:ext cx="7480800" cy="357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342900">
              <a:spcBef>
                <a:spcPts val="0"/>
              </a:spcBef>
              <a:spcAft>
                <a:spcPts val="0"/>
              </a:spcAft>
            </a:pPr>
            <a:endParaRPr sz="1425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4656;ge2262ce171_0_127">
            <a:extLst>
              <a:ext uri="{FF2B5EF4-FFF2-40B4-BE49-F238E27FC236}">
                <a16:creationId xmlns:a16="http://schemas.microsoft.com/office/drawing/2014/main" id="{43F71DB8-DFF7-4116-9105-750743D025CB}"/>
              </a:ext>
            </a:extLst>
          </p:cNvPr>
          <p:cNvSpPr txBox="1"/>
          <p:nvPr/>
        </p:nvSpPr>
        <p:spPr>
          <a:xfrm>
            <a:off x="822263" y="3227213"/>
            <a:ext cx="748080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4657;ge2262ce171_0_127">
            <a:extLst>
              <a:ext uri="{FF2B5EF4-FFF2-40B4-BE49-F238E27FC236}">
                <a16:creationId xmlns:a16="http://schemas.microsoft.com/office/drawing/2014/main" id="{AADD8F73-E76E-5BE0-A4A3-12955213474B}"/>
              </a:ext>
            </a:extLst>
          </p:cNvPr>
          <p:cNvSpPr txBox="1"/>
          <p:nvPr/>
        </p:nvSpPr>
        <p:spPr>
          <a:xfrm>
            <a:off x="822263" y="2883038"/>
            <a:ext cx="7712775" cy="1454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id_rsa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 : private key, 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타인에게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노출되면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안된다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. (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개인키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425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id_rsa.pub : public key, 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접속하려는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대상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머신의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authorized_keys에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입력한다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. (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공개키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425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authorized_keys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리모트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머신의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 .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ssh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디렉토리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아래에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위치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, id_rsa.pub 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키의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값을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25" err="1">
                <a:latin typeface="Malgun Gothic"/>
                <a:ea typeface="Malgun Gothic"/>
                <a:cs typeface="Malgun Gothic"/>
                <a:sym typeface="Malgun Gothic"/>
              </a:rPr>
              <a:t>저장</a:t>
            </a:r>
            <a:r>
              <a:rPr lang="en-US" sz="1425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425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sz="1425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F4A6C3B7-756E-A331-79DD-CD97D503A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키젠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설정</a:t>
            </a:r>
          </a:p>
        </p:txBody>
      </p:sp>
      <p:pic>
        <p:nvPicPr>
          <p:cNvPr id="11" name="Picture 26" descr="그림2">
            <a:extLst>
              <a:ext uri="{FF2B5EF4-FFF2-40B4-BE49-F238E27FC236}">
                <a16:creationId xmlns:a16="http://schemas.microsoft.com/office/drawing/2014/main" id="{8988FDD2-1649-8419-6B37-E3CB67C72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E934CE-9943-BB53-26BF-4B01D05B8396}"/>
              </a:ext>
            </a:extLst>
          </p:cNvPr>
          <p:cNvSpPr/>
          <p:nvPr/>
        </p:nvSpPr>
        <p:spPr bwMode="auto">
          <a:xfrm>
            <a:off x="641117" y="830314"/>
            <a:ext cx="1215694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1600" b="1" i="0" u="none" strike="noStrike" kern="1200" cap="none" spc="0" normalizeH="0" baseline="0" noProof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키젠</a:t>
            </a:r>
            <a:r>
              <a:rPr kumimoji="1" lang="ko-KR" altLang="en-US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</a:t>
            </a:r>
            <a:endParaRPr kumimoji="1" lang="en-US" altLang="ko-KR" sz="1600" b="1" i="0" u="none" strike="noStrike" kern="1200" cap="none" spc="0" normalizeH="0" baseline="0" noProof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18794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967BA-FFEA-7ADD-EB9C-19AD79AEC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6" descr="그림2">
            <a:extLst>
              <a:ext uri="{FF2B5EF4-FFF2-40B4-BE49-F238E27FC236}">
                <a16:creationId xmlns:a16="http://schemas.microsoft.com/office/drawing/2014/main" id="{4A5E8F5C-8FDF-17C1-71EA-AB9D9BCB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B211C-09E5-DEAD-2FDC-CB10EEEE9A09}"/>
              </a:ext>
            </a:extLst>
          </p:cNvPr>
          <p:cNvSpPr/>
          <p:nvPr/>
        </p:nvSpPr>
        <p:spPr bwMode="auto">
          <a:xfrm>
            <a:off x="641117" y="830314"/>
            <a:ext cx="1169207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1600" b="1" i="0" u="none" strike="noStrike" kern="1200" cap="none" spc="0" normalizeH="0" baseline="0" noProof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키젠생성</a:t>
            </a:r>
            <a:endParaRPr kumimoji="1" lang="en-US" altLang="ko-KR" sz="1600" b="1" i="0" u="none" strike="noStrike" kern="1200" cap="none" spc="0" normalizeH="0" baseline="0" noProof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D02F9-3624-D702-F3E1-E9B346EFDFA4}"/>
              </a:ext>
            </a:extLst>
          </p:cNvPr>
          <p:cNvSpPr txBox="1"/>
          <p:nvPr/>
        </p:nvSpPr>
        <p:spPr>
          <a:xfrm>
            <a:off x="456468" y="1357543"/>
            <a:ext cx="81479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ssh-keygen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7D813-25B3-7C04-E226-CF9608E4E678}"/>
              </a:ext>
            </a:extLst>
          </p:cNvPr>
          <p:cNvSpPr txBox="1"/>
          <p:nvPr/>
        </p:nvSpPr>
        <p:spPr>
          <a:xfrm>
            <a:off x="4103097" y="2009780"/>
            <a:ext cx="854721" cy="276999"/>
          </a:xfrm>
          <a:prstGeom prst="rect">
            <a:avLst/>
          </a:prstGeom>
          <a:solidFill>
            <a:srgbClr val="E6E4E7"/>
          </a:solidFill>
        </p:spPr>
        <p:txBody>
          <a:bodyPr wrap="none" rtlCol="0">
            <a:spAutoFit/>
          </a:bodyPr>
          <a:lstStyle/>
          <a:p>
            <a:r>
              <a:rPr lang="ko-KR" altLang="en-US" b="0" err="1"/>
              <a:t>키젠</a:t>
            </a:r>
            <a:r>
              <a:rPr lang="ko-KR" altLang="en-US" b="0"/>
              <a:t> 생성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E2BA83-6935-3F34-8DE3-FDE52CE01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29" y="2500687"/>
            <a:ext cx="4136179" cy="2365814"/>
          </a:xfrm>
          <a:prstGeom prst="rect">
            <a:avLst/>
          </a:prstGeom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id="{A8B63B12-120A-9AC5-D52E-7586AD44F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키젠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321836590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967BA-FFEA-7ADD-EB9C-19AD79AEC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6" descr="그림2">
            <a:extLst>
              <a:ext uri="{FF2B5EF4-FFF2-40B4-BE49-F238E27FC236}">
                <a16:creationId xmlns:a16="http://schemas.microsoft.com/office/drawing/2014/main" id="{4A5E8F5C-8FDF-17C1-71EA-AB9D9BCB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B211C-09E5-DEAD-2FDC-CB10EEEE9A09}"/>
              </a:ext>
            </a:extLst>
          </p:cNvPr>
          <p:cNvSpPr/>
          <p:nvPr/>
        </p:nvSpPr>
        <p:spPr bwMode="auto">
          <a:xfrm>
            <a:off x="641117" y="830314"/>
            <a:ext cx="2634351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공개키 변환 및 개인키 이동</a:t>
            </a:r>
            <a:endParaRPr kumimoji="1" lang="en-US" altLang="ko-KR" sz="1600" b="1" i="0" u="none" strike="noStrike" kern="1200" cap="none" spc="0" normalizeH="0" baseline="0" noProof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D02F9-3624-D702-F3E1-E9B346EFDFA4}"/>
              </a:ext>
            </a:extLst>
          </p:cNvPr>
          <p:cNvSpPr txBox="1"/>
          <p:nvPr/>
        </p:nvSpPr>
        <p:spPr>
          <a:xfrm>
            <a:off x="456468" y="1357543"/>
            <a:ext cx="81479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cp </a:t>
            </a:r>
            <a:r>
              <a:rPr lang="en-US" altLang="ko-KR" sz="3200" err="1">
                <a:solidFill>
                  <a:schemeClr val="tx1"/>
                </a:solidFill>
              </a:rPr>
              <a:t>id_rsa.pub</a:t>
            </a:r>
            <a:r>
              <a:rPr lang="en-US" altLang="ko-KR" sz="3200">
                <a:solidFill>
                  <a:schemeClr val="tx1"/>
                </a:solidFill>
              </a:rPr>
              <a:t> </a:t>
            </a:r>
            <a:r>
              <a:rPr lang="en-US" altLang="ko-KR" sz="3200" err="1">
                <a:solidFill>
                  <a:schemeClr val="tx1"/>
                </a:solidFill>
              </a:rPr>
              <a:t>authorized_keys</a:t>
            </a:r>
            <a:endParaRPr lang="en-US" altLang="ko-KR" sz="3200">
              <a:solidFill>
                <a:schemeClr val="tx1"/>
              </a:solidFill>
            </a:endParaRPr>
          </a:p>
          <a:p>
            <a:pPr algn="ctr"/>
            <a:r>
              <a:rPr lang="en-US" altLang="ko-KR" sz="3200">
                <a:solidFill>
                  <a:schemeClr val="tx1"/>
                </a:solidFill>
              </a:rPr>
              <a:t>mv</a:t>
            </a:r>
            <a:r>
              <a:rPr lang="ko-KR" altLang="en-US" sz="3200">
                <a:solidFill>
                  <a:schemeClr val="tx1"/>
                </a:solidFill>
              </a:rPr>
              <a:t> </a:t>
            </a:r>
            <a:r>
              <a:rPr lang="en-US" altLang="ko-KR" sz="3200" err="1">
                <a:solidFill>
                  <a:schemeClr val="tx1"/>
                </a:solidFill>
              </a:rPr>
              <a:t>id_rsa</a:t>
            </a:r>
            <a:r>
              <a:rPr lang="ko-KR" altLang="en-US" sz="3200">
                <a:solidFill>
                  <a:schemeClr val="tx1"/>
                </a:solidFill>
              </a:rPr>
              <a:t> </a:t>
            </a:r>
            <a:r>
              <a:rPr lang="en-US" altLang="ko-KR" sz="3200">
                <a:solidFill>
                  <a:schemeClr val="tx1"/>
                </a:solidFill>
              </a:rPr>
              <a:t>/home/ubuntu/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7D813-25B3-7C04-E226-CF9608E4E678}"/>
              </a:ext>
            </a:extLst>
          </p:cNvPr>
          <p:cNvSpPr txBox="1"/>
          <p:nvPr/>
        </p:nvSpPr>
        <p:spPr>
          <a:xfrm>
            <a:off x="2555776" y="2446021"/>
            <a:ext cx="3505960" cy="276999"/>
          </a:xfrm>
          <a:prstGeom prst="rect">
            <a:avLst/>
          </a:prstGeom>
          <a:solidFill>
            <a:srgbClr val="E6E4E7"/>
          </a:solidFill>
        </p:spPr>
        <p:txBody>
          <a:bodyPr wrap="none" rtlCol="0">
            <a:spAutoFit/>
          </a:bodyPr>
          <a:lstStyle/>
          <a:p>
            <a:r>
              <a:rPr lang="ko-KR" altLang="en-US" b="0"/>
              <a:t>공개키 복사 </a:t>
            </a:r>
            <a:r>
              <a:rPr lang="en-US" altLang="ko-KR" b="0"/>
              <a:t>(</a:t>
            </a:r>
            <a:r>
              <a:rPr lang="en-US" altLang="ko-KR" b="0" err="1"/>
              <a:t>authorized_keys</a:t>
            </a:r>
            <a:r>
              <a:rPr lang="en-US" altLang="ko-KR" b="0"/>
              <a:t>) </a:t>
            </a:r>
            <a:r>
              <a:rPr lang="ko-KR" altLang="en-US" b="0"/>
              <a:t>이후 개인키 이동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FEB778-D2A2-C47F-542F-4C744D9F3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135895"/>
            <a:ext cx="5647928" cy="1773877"/>
          </a:xfrm>
          <a:prstGeom prst="rect">
            <a:avLst/>
          </a:prstGeom>
        </p:spPr>
      </p:pic>
      <p:sp>
        <p:nvSpPr>
          <p:cNvPr id="6" name="Rectangle 11">
            <a:extLst>
              <a:ext uri="{FF2B5EF4-FFF2-40B4-BE49-F238E27FC236}">
                <a16:creationId xmlns:a16="http://schemas.microsoft.com/office/drawing/2014/main" id="{480D072E-8AD9-268E-3ED6-615BBF0C5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키젠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70563588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967BA-FFEA-7ADD-EB9C-19AD79AEC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6" descr="그림2">
            <a:extLst>
              <a:ext uri="{FF2B5EF4-FFF2-40B4-BE49-F238E27FC236}">
                <a16:creationId xmlns:a16="http://schemas.microsoft.com/office/drawing/2014/main" id="{4A5E8F5C-8FDF-17C1-71EA-AB9D9BCB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B211C-09E5-DEAD-2FDC-CB10EEEE9A09}"/>
              </a:ext>
            </a:extLst>
          </p:cNvPr>
          <p:cNvSpPr/>
          <p:nvPr/>
        </p:nvSpPr>
        <p:spPr bwMode="auto">
          <a:xfrm>
            <a:off x="641117" y="830314"/>
            <a:ext cx="4870541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kumimoji="1" lang="ko-KR" altLang="en-US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개인키 소유권 변경 </a:t>
            </a: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(ubuntu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계정으로 복사하기 위함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1" lang="en-US" altLang="ko-KR" sz="1600" b="1" i="0" u="none" strike="noStrike" kern="1200" cap="none" spc="0" normalizeH="0" baseline="0" noProof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D02F9-3624-D702-F3E1-E9B346EFDFA4}"/>
              </a:ext>
            </a:extLst>
          </p:cNvPr>
          <p:cNvSpPr txBox="1"/>
          <p:nvPr/>
        </p:nvSpPr>
        <p:spPr>
          <a:xfrm>
            <a:off x="456468" y="1357543"/>
            <a:ext cx="81479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err="1">
                <a:solidFill>
                  <a:schemeClr val="tx1"/>
                </a:solidFill>
              </a:rPr>
              <a:t>chown</a:t>
            </a:r>
            <a:r>
              <a:rPr lang="en-US" altLang="ko-KR" sz="3200">
                <a:solidFill>
                  <a:schemeClr val="tx1"/>
                </a:solidFill>
              </a:rPr>
              <a:t> –R </a:t>
            </a:r>
            <a:r>
              <a:rPr lang="en-US" altLang="ko-KR" sz="3200" err="1">
                <a:solidFill>
                  <a:schemeClr val="tx1"/>
                </a:solidFill>
              </a:rPr>
              <a:t>ubuntu:ubuntu</a:t>
            </a:r>
            <a:r>
              <a:rPr lang="en-US" altLang="ko-KR" sz="3200">
                <a:solidFill>
                  <a:schemeClr val="tx1"/>
                </a:solidFill>
              </a:rPr>
              <a:t> </a:t>
            </a:r>
            <a:r>
              <a:rPr lang="en-US" altLang="ko-KR" sz="3200" err="1">
                <a:solidFill>
                  <a:schemeClr val="tx1"/>
                </a:solidFill>
              </a:rPr>
              <a:t>id_rsa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7D813-25B3-7C04-E226-CF9608E4E678}"/>
              </a:ext>
            </a:extLst>
          </p:cNvPr>
          <p:cNvSpPr txBox="1"/>
          <p:nvPr/>
        </p:nvSpPr>
        <p:spPr>
          <a:xfrm>
            <a:off x="1763688" y="2009780"/>
            <a:ext cx="646331" cy="276999"/>
          </a:xfrm>
          <a:prstGeom prst="rect">
            <a:avLst/>
          </a:prstGeom>
          <a:solidFill>
            <a:srgbClr val="E6E4E7"/>
          </a:solidFill>
        </p:spPr>
        <p:txBody>
          <a:bodyPr wrap="none" rtlCol="0">
            <a:spAutoFit/>
          </a:bodyPr>
          <a:lstStyle/>
          <a:p>
            <a:r>
              <a:rPr lang="ko-KR" altLang="en-US" b="0"/>
              <a:t>소유권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75690C-E6FE-2826-7E29-27E7B2846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9" y="2715766"/>
            <a:ext cx="5148064" cy="1983228"/>
          </a:xfrm>
          <a:prstGeom prst="rect">
            <a:avLst/>
          </a:prstGeom>
        </p:spPr>
      </p:pic>
      <p:sp>
        <p:nvSpPr>
          <p:cNvPr id="7" name="Rectangle 11">
            <a:extLst>
              <a:ext uri="{FF2B5EF4-FFF2-40B4-BE49-F238E27FC236}">
                <a16:creationId xmlns:a16="http://schemas.microsoft.com/office/drawing/2014/main" id="{82F1D80A-1F6D-A280-7173-71F169280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키젠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216999410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967BA-FFEA-7ADD-EB9C-19AD79AEC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6" descr="그림2">
            <a:extLst>
              <a:ext uri="{FF2B5EF4-FFF2-40B4-BE49-F238E27FC236}">
                <a16:creationId xmlns:a16="http://schemas.microsoft.com/office/drawing/2014/main" id="{4A5E8F5C-8FDF-17C1-71EA-AB9D9BCB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B211C-09E5-DEAD-2FDC-CB10EEEE9A09}"/>
              </a:ext>
            </a:extLst>
          </p:cNvPr>
          <p:cNvSpPr/>
          <p:nvPr/>
        </p:nvSpPr>
        <p:spPr bwMode="auto">
          <a:xfrm>
            <a:off x="641117" y="830314"/>
            <a:ext cx="3132886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ubuntu</a:t>
            </a:r>
            <a:r>
              <a:rPr kumimoji="1" lang="ko-KR" altLang="en-US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로그인 후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개인키 복사</a:t>
            </a:r>
            <a:endParaRPr kumimoji="1" lang="en-US" altLang="ko-KR" sz="1600" b="1" i="0" u="none" strike="noStrike" kern="1200" cap="none" spc="0" normalizeH="0" baseline="0" noProof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975C82-443E-9CF8-756C-4B175B2D4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185" y="1410156"/>
            <a:ext cx="5107358" cy="3446369"/>
          </a:xfrm>
          <a:prstGeom prst="rect">
            <a:avLst/>
          </a:prstGeom>
        </p:spPr>
      </p:pic>
      <p:sp>
        <p:nvSpPr>
          <p:cNvPr id="2" name="Rectangle 11">
            <a:extLst>
              <a:ext uri="{FF2B5EF4-FFF2-40B4-BE49-F238E27FC236}">
                <a16:creationId xmlns:a16="http://schemas.microsoft.com/office/drawing/2014/main" id="{37E2FA92-AC56-9B5C-3829-F2628DF31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키젠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384704832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93EDD0-3EC3-198F-2878-5874CF032FD5}"/>
              </a:ext>
            </a:extLst>
          </p:cNvPr>
          <p:cNvSpPr txBox="1"/>
          <p:nvPr/>
        </p:nvSpPr>
        <p:spPr>
          <a:xfrm>
            <a:off x="4788024" y="843558"/>
            <a:ext cx="45948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err="1"/>
              <a:t>http</a:t>
            </a:r>
            <a:r>
              <a:rPr lang="ko-KR" altLang="en-US"/>
              <a:t>://54.180.89.117/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69172D-DD19-399B-A61A-C246923F5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275606"/>
            <a:ext cx="2183133" cy="354593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365C73B2-0D61-1B03-E792-EAE51AFBD2AA}"/>
              </a:ext>
            </a:extLst>
          </p:cNvPr>
          <p:cNvSpPr/>
          <p:nvPr/>
        </p:nvSpPr>
        <p:spPr bwMode="auto">
          <a:xfrm>
            <a:off x="899592" y="2283718"/>
            <a:ext cx="1368152" cy="13681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2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분석가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0FFE75E-A9F6-8BCE-937B-D314B3738402}"/>
              </a:ext>
            </a:extLst>
          </p:cNvPr>
          <p:cNvSpPr/>
          <p:nvPr/>
        </p:nvSpPr>
        <p:spPr bwMode="auto">
          <a:xfrm>
            <a:off x="3175176" y="2364498"/>
            <a:ext cx="2476944" cy="1368152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2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애플리케이션</a:t>
            </a:r>
            <a:endParaRPr kumimoji="1" lang="en-US" altLang="ko-KR" sz="2000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000" b="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개발자</a:t>
            </a:r>
            <a:endParaRPr kumimoji="1" lang="ko-KR" altLang="en-US" sz="2000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48623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060;ge2262ce171_0_798">
            <a:extLst>
              <a:ext uri="{FF2B5EF4-FFF2-40B4-BE49-F238E27FC236}">
                <a16:creationId xmlns:a16="http://schemas.microsoft.com/office/drawing/2014/main" id="{087F45CB-777C-8B79-593A-D7D23CC89C6E}"/>
              </a:ext>
            </a:extLst>
          </p:cNvPr>
          <p:cNvSpPr txBox="1"/>
          <p:nvPr/>
        </p:nvSpPr>
        <p:spPr>
          <a:xfrm>
            <a:off x="822263" y="2672902"/>
            <a:ext cx="748080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342900">
              <a:spcBef>
                <a:spcPts val="0"/>
              </a:spcBef>
              <a:spcAft>
                <a:spcPts val="0"/>
              </a:spcAft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5061;ge2262ce171_0_798">
            <a:extLst>
              <a:ext uri="{FF2B5EF4-FFF2-40B4-BE49-F238E27FC236}">
                <a16:creationId xmlns:a16="http://schemas.microsoft.com/office/drawing/2014/main" id="{5A4FB107-08BF-9D0F-4FAE-32551473FD74}"/>
              </a:ext>
            </a:extLst>
          </p:cNvPr>
          <p:cNvSpPr txBox="1"/>
          <p:nvPr/>
        </p:nvSpPr>
        <p:spPr>
          <a:xfrm>
            <a:off x="822263" y="3238383"/>
            <a:ext cx="748080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5179;ge2262ce171_0_798">
            <a:extLst>
              <a:ext uri="{FF2B5EF4-FFF2-40B4-BE49-F238E27FC236}">
                <a16:creationId xmlns:a16="http://schemas.microsoft.com/office/drawing/2014/main" id="{FFE81D2F-19CD-0517-840F-392BF7EDBA8B}"/>
              </a:ext>
            </a:extLst>
          </p:cNvPr>
          <p:cNvSpPr txBox="1"/>
          <p:nvPr/>
        </p:nvSpPr>
        <p:spPr>
          <a:xfrm>
            <a:off x="1078838" y="4266107"/>
            <a:ext cx="2521125" cy="334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75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Malgun Gothic"/>
              </a:rPr>
              <a:t>id_rsa파일</a:t>
            </a:r>
            <a:r>
              <a:rPr lang="en-US" sz="1275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Malgun Gothic"/>
              </a:rPr>
              <a:t> </a:t>
            </a:r>
            <a:r>
              <a:rPr lang="en-US" sz="1275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Malgun Gothic"/>
              </a:rPr>
              <a:t>복사</a:t>
            </a:r>
            <a:r>
              <a:rPr lang="en-US" sz="1275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Malgun Gothic"/>
              </a:rPr>
              <a:t>.</a:t>
            </a:r>
            <a:endParaRPr sz="1275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Malgun Gothic"/>
            </a:endParaRPr>
          </a:p>
        </p:txBody>
      </p:sp>
      <p:pic>
        <p:nvPicPr>
          <p:cNvPr id="14" name="Google Shape;5181;ge2262ce171_0_798">
            <a:extLst>
              <a:ext uri="{FF2B5EF4-FFF2-40B4-BE49-F238E27FC236}">
                <a16:creationId xmlns:a16="http://schemas.microsoft.com/office/drawing/2014/main" id="{40071379-6976-3F6D-8F21-43C4A70D0EB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732" y="1160488"/>
            <a:ext cx="3724444" cy="3060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182;ge2262ce171_0_798">
            <a:extLst>
              <a:ext uri="{FF2B5EF4-FFF2-40B4-BE49-F238E27FC236}">
                <a16:creationId xmlns:a16="http://schemas.microsoft.com/office/drawing/2014/main" id="{96EA4131-2630-4408-878F-E2048F668126}"/>
              </a:ext>
            </a:extLst>
          </p:cNvPr>
          <p:cNvSpPr txBox="1"/>
          <p:nvPr/>
        </p:nvSpPr>
        <p:spPr>
          <a:xfrm>
            <a:off x="5413931" y="4223620"/>
            <a:ext cx="2521125" cy="53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75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Malgun Gothic"/>
              </a:rPr>
              <a:t>id_rsa파일</a:t>
            </a:r>
            <a:r>
              <a:rPr lang="en-US" sz="1275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Malgun Gothic"/>
              </a:rPr>
              <a:t> </a:t>
            </a:r>
            <a:endParaRPr sz="1275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Malgun Gothic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75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Malgun Gothic"/>
              </a:rPr>
              <a:t>load -&gt; save private key</a:t>
            </a:r>
            <a:endParaRPr sz="1275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975C82-443E-9CF8-756C-4B175B2D4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16302"/>
            <a:ext cx="3724444" cy="2513199"/>
          </a:xfrm>
          <a:prstGeom prst="rect">
            <a:avLst/>
          </a:prstGeom>
        </p:spPr>
      </p:pic>
      <p:sp>
        <p:nvSpPr>
          <p:cNvPr id="9" name="Rectangle 11">
            <a:extLst>
              <a:ext uri="{FF2B5EF4-FFF2-40B4-BE49-F238E27FC236}">
                <a16:creationId xmlns:a16="http://schemas.microsoft.com/office/drawing/2014/main" id="{354C73A5-CD47-0202-ECBE-975E0B949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키젠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설정</a:t>
            </a:r>
          </a:p>
        </p:txBody>
      </p:sp>
      <p:pic>
        <p:nvPicPr>
          <p:cNvPr id="11" name="Picture 26" descr="그림2">
            <a:extLst>
              <a:ext uri="{FF2B5EF4-FFF2-40B4-BE49-F238E27FC236}">
                <a16:creationId xmlns:a16="http://schemas.microsoft.com/office/drawing/2014/main" id="{CE60411B-1AAD-1729-4B7D-FAF63B371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48794C-B740-0E2F-AAC1-6C5DBC8D614D}"/>
              </a:ext>
            </a:extLst>
          </p:cNvPr>
          <p:cNvSpPr/>
          <p:nvPr/>
        </p:nvSpPr>
        <p:spPr bwMode="auto">
          <a:xfrm>
            <a:off x="641117" y="830314"/>
            <a:ext cx="1763921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kumimoji="1" lang="ko-KR" altLang="en-US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개인키로 로그인</a:t>
            </a:r>
            <a:endParaRPr kumimoji="1" lang="en-US" altLang="ko-KR" sz="1600" b="1" i="0" u="none" strike="noStrike" kern="1200" cap="none" spc="0" normalizeH="0" baseline="0" noProof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010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0A809-DA78-442F-948B-4221141A95E6}"/>
              </a:ext>
            </a:extLst>
          </p:cNvPr>
          <p:cNvSpPr txBox="1"/>
          <p:nvPr/>
        </p:nvSpPr>
        <p:spPr>
          <a:xfrm>
            <a:off x="0" y="1851670"/>
            <a:ext cx="9144000" cy="83099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>
                <a:solidFill>
                  <a:schemeClr val="bg1"/>
                </a:solidFill>
              </a:rPr>
              <a:t>파일 이관 및 프로그램 실행</a:t>
            </a:r>
          </a:p>
        </p:txBody>
      </p:sp>
    </p:spTree>
    <p:extLst>
      <p:ext uri="{BB962C8B-B14F-4D97-AF65-F5344CB8AC3E}">
        <p14:creationId xmlns:p14="http://schemas.microsoft.com/office/powerpoint/2010/main" val="3854291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967BA-FFEA-7ADD-EB9C-19AD79AEC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6" descr="그림2">
            <a:extLst>
              <a:ext uri="{FF2B5EF4-FFF2-40B4-BE49-F238E27FC236}">
                <a16:creationId xmlns:a16="http://schemas.microsoft.com/office/drawing/2014/main" id="{4A5E8F5C-8FDF-17C1-71EA-AB9D9BCB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B211C-09E5-DEAD-2FDC-CB10EEEE9A09}"/>
              </a:ext>
            </a:extLst>
          </p:cNvPr>
          <p:cNvSpPr/>
          <p:nvPr/>
        </p:nvSpPr>
        <p:spPr bwMode="auto">
          <a:xfrm>
            <a:off x="641117" y="830314"/>
            <a:ext cx="1810408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파일 이관</a:t>
            </a:r>
            <a:endParaRPr kumimoji="1" lang="en-US" altLang="ko-KR" sz="1600" b="1" i="0" u="none" strike="noStrike" kern="1200" cap="none" spc="0" normalizeH="0" baseline="0" noProof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C4BBB5BC-5740-F6CA-2F35-0D614D05E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파일 이관 및 프로그램 실행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93D579-6A5A-F806-38C4-11D71D398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263970"/>
            <a:ext cx="5539406" cy="373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489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967BA-FFEA-7ADD-EB9C-19AD79AEC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6" descr="그림2">
            <a:extLst>
              <a:ext uri="{FF2B5EF4-FFF2-40B4-BE49-F238E27FC236}">
                <a16:creationId xmlns:a16="http://schemas.microsoft.com/office/drawing/2014/main" id="{4A5E8F5C-8FDF-17C1-71EA-AB9D9BCB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B211C-09E5-DEAD-2FDC-CB10EEEE9A09}"/>
              </a:ext>
            </a:extLst>
          </p:cNvPr>
          <p:cNvSpPr/>
          <p:nvPr/>
        </p:nvSpPr>
        <p:spPr bwMode="auto">
          <a:xfrm>
            <a:off x="641117" y="830314"/>
            <a:ext cx="1810408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 패키지 설치</a:t>
            </a:r>
            <a:endParaRPr kumimoji="1" lang="en-US" altLang="ko-KR" sz="1600" b="1" i="0" u="none" strike="noStrike" kern="1200" cap="none" spc="0" normalizeH="0" baseline="0" noProof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C4BBB5BC-5740-F6CA-2F35-0D614D05E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파일 이관 및 프로그램 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C9ADF-1FD9-6648-587F-DE09A0006C50}"/>
              </a:ext>
            </a:extLst>
          </p:cNvPr>
          <p:cNvSpPr txBox="1"/>
          <p:nvPr/>
        </p:nvSpPr>
        <p:spPr>
          <a:xfrm>
            <a:off x="456468" y="1248521"/>
            <a:ext cx="4594860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pip install </a:t>
            </a:r>
            <a:r>
              <a:rPr lang="en-US" altLang="ko-KR" err="1"/>
              <a:t>uvicorn</a:t>
            </a:r>
            <a:r>
              <a:rPr lang="en-US" altLang="ko-KR"/>
              <a:t>==0.27.1</a:t>
            </a:r>
          </a:p>
          <a:p>
            <a:pPr>
              <a:lnSpc>
                <a:spcPct val="150000"/>
              </a:lnSpc>
            </a:pPr>
            <a:r>
              <a:rPr lang="en-US" altLang="ko-KR"/>
              <a:t>pip install </a:t>
            </a:r>
            <a:r>
              <a:rPr lang="en-US" altLang="ko-KR" err="1"/>
              <a:t>fastapi</a:t>
            </a:r>
            <a:r>
              <a:rPr lang="en-US" altLang="ko-KR"/>
              <a:t>==0.109.2</a:t>
            </a:r>
          </a:p>
          <a:p>
            <a:pPr>
              <a:lnSpc>
                <a:spcPct val="150000"/>
              </a:lnSpc>
            </a:pPr>
            <a:r>
              <a:rPr lang="en-US" altLang="ko-KR"/>
              <a:t>pip install pandas==2.0.0</a:t>
            </a:r>
          </a:p>
          <a:p>
            <a:pPr>
              <a:lnSpc>
                <a:spcPct val="150000"/>
              </a:lnSpc>
            </a:pPr>
            <a:r>
              <a:rPr lang="en-US" altLang="ko-KR"/>
              <a:t>pip install scikit-learn==1.2.2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77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967BA-FFEA-7ADD-EB9C-19AD79AEC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6" descr="그림2">
            <a:extLst>
              <a:ext uri="{FF2B5EF4-FFF2-40B4-BE49-F238E27FC236}">
                <a16:creationId xmlns:a16="http://schemas.microsoft.com/office/drawing/2014/main" id="{4A5E8F5C-8FDF-17C1-71EA-AB9D9BCB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B211C-09E5-DEAD-2FDC-CB10EEEE9A09}"/>
              </a:ext>
            </a:extLst>
          </p:cNvPr>
          <p:cNvSpPr/>
          <p:nvPr/>
        </p:nvSpPr>
        <p:spPr bwMode="auto">
          <a:xfrm>
            <a:off x="641117" y="830314"/>
            <a:ext cx="1993150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포트 해제 </a:t>
            </a: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필요시</a:t>
            </a: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C4BBB5BC-5740-F6CA-2F35-0D614D05E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파일 이관 및 프로그램 실행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FC18FF-2505-2F38-6E34-46696B19C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8" y="1410156"/>
            <a:ext cx="8100392" cy="15520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1566E10-CF91-1651-AD40-D38203AD7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6" y="2961990"/>
            <a:ext cx="4344380" cy="18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86111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967BA-FFEA-7ADD-EB9C-19AD79AEC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6" descr="그림2">
            <a:extLst>
              <a:ext uri="{FF2B5EF4-FFF2-40B4-BE49-F238E27FC236}">
                <a16:creationId xmlns:a16="http://schemas.microsoft.com/office/drawing/2014/main" id="{4A5E8F5C-8FDF-17C1-71EA-AB9D9BCB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B211C-09E5-DEAD-2FDC-CB10EEEE9A09}"/>
              </a:ext>
            </a:extLst>
          </p:cNvPr>
          <p:cNvSpPr/>
          <p:nvPr/>
        </p:nvSpPr>
        <p:spPr bwMode="auto">
          <a:xfrm>
            <a:off x="641117" y="830314"/>
            <a:ext cx="1581179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kumimoji="1" lang="ko-KR" altLang="en-US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실행</a:t>
            </a:r>
            <a:endParaRPr kumimoji="1" lang="en-US" altLang="ko-KR" sz="1600" b="1" i="0" u="none" strike="noStrike" kern="1200" cap="none" spc="0" normalizeH="0" baseline="0" noProof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C4BBB5BC-5740-F6CA-2F35-0D614D05E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파일 이관 및 프로그램 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827315-8FCB-CB79-A3D2-71A554BC8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03" y="1563638"/>
            <a:ext cx="6732240" cy="117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1141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967BA-FFEA-7ADD-EB9C-19AD79AEC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6" descr="그림2">
            <a:extLst>
              <a:ext uri="{FF2B5EF4-FFF2-40B4-BE49-F238E27FC236}">
                <a16:creationId xmlns:a16="http://schemas.microsoft.com/office/drawing/2014/main" id="{4A5E8F5C-8FDF-17C1-71EA-AB9D9BCB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B211C-09E5-DEAD-2FDC-CB10EEEE9A09}"/>
              </a:ext>
            </a:extLst>
          </p:cNvPr>
          <p:cNvSpPr/>
          <p:nvPr/>
        </p:nvSpPr>
        <p:spPr bwMode="auto">
          <a:xfrm>
            <a:off x="641117" y="830314"/>
            <a:ext cx="1581179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kumimoji="1" lang="ko-KR" altLang="en-US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실행</a:t>
            </a:r>
            <a:endParaRPr kumimoji="1" lang="en-US" altLang="ko-KR" sz="1600" b="1" i="0" u="none" strike="noStrike" kern="1200" cap="none" spc="0" normalizeH="0" baseline="0" noProof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C4BBB5BC-5740-F6CA-2F35-0D614D05E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파일 이관 및 프로그램 실행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3B361F-9947-3496-F8D5-FC34A73D4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491630"/>
            <a:ext cx="7236296" cy="326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7422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0A809-DA78-442F-948B-4221141A95E6}"/>
              </a:ext>
            </a:extLst>
          </p:cNvPr>
          <p:cNvSpPr txBox="1"/>
          <p:nvPr/>
        </p:nvSpPr>
        <p:spPr>
          <a:xfrm>
            <a:off x="0" y="1851670"/>
            <a:ext cx="9144000" cy="83099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>
                <a:solidFill>
                  <a:schemeClr val="bg1"/>
                </a:solidFill>
              </a:rPr>
              <a:t>간단 웹 프로그램 설치</a:t>
            </a:r>
            <a:r>
              <a:rPr lang="en-US" altLang="ko-KR" sz="4800">
                <a:solidFill>
                  <a:schemeClr val="bg1"/>
                </a:solidFill>
              </a:rPr>
              <a:t>(node)</a:t>
            </a:r>
            <a:endParaRPr lang="ko-KR" altLang="en-US" sz="4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444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967BA-FFEA-7ADD-EB9C-19AD79AEC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6" descr="그림2">
            <a:extLst>
              <a:ext uri="{FF2B5EF4-FFF2-40B4-BE49-F238E27FC236}">
                <a16:creationId xmlns:a16="http://schemas.microsoft.com/office/drawing/2014/main" id="{4A5E8F5C-8FDF-17C1-71EA-AB9D9BCB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B211C-09E5-DEAD-2FDC-CB10EEEE9A09}"/>
              </a:ext>
            </a:extLst>
          </p:cNvPr>
          <p:cNvSpPr/>
          <p:nvPr/>
        </p:nvSpPr>
        <p:spPr bwMode="auto">
          <a:xfrm>
            <a:off x="641117" y="830314"/>
            <a:ext cx="2222380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디렉토리 생성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이동</a:t>
            </a:r>
            <a:endParaRPr kumimoji="1" lang="en-US" altLang="ko-KR" sz="1600" b="1" i="0" u="none" strike="noStrike" kern="1200" cap="none" spc="0" normalizeH="0" baseline="0" noProof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C4BBB5BC-5740-F6CA-2F35-0D614D05E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웹 화면 생성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D02F9-3624-D702-F3E1-E9B346EFDFA4}"/>
              </a:ext>
            </a:extLst>
          </p:cNvPr>
          <p:cNvSpPr txBox="1"/>
          <p:nvPr/>
        </p:nvSpPr>
        <p:spPr>
          <a:xfrm>
            <a:off x="456468" y="1357543"/>
            <a:ext cx="81479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err="1">
                <a:solidFill>
                  <a:schemeClr val="tx1"/>
                </a:solidFill>
              </a:rPr>
              <a:t>mkdir</a:t>
            </a:r>
            <a:r>
              <a:rPr lang="ko-KR" altLang="en-US" sz="3200">
                <a:solidFill>
                  <a:schemeClr val="tx1"/>
                </a:solidFill>
              </a:rPr>
              <a:t> </a:t>
            </a:r>
            <a:r>
              <a:rPr lang="en-US" altLang="ko-KR" sz="3200" err="1">
                <a:solidFill>
                  <a:schemeClr val="tx1"/>
                </a:solidFill>
              </a:rPr>
              <a:t>nodework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7D813-25B3-7C04-E226-CF9608E4E678}"/>
              </a:ext>
            </a:extLst>
          </p:cNvPr>
          <p:cNvSpPr txBox="1"/>
          <p:nvPr/>
        </p:nvSpPr>
        <p:spPr>
          <a:xfrm>
            <a:off x="2885662" y="2009780"/>
            <a:ext cx="1162498" cy="276999"/>
          </a:xfrm>
          <a:prstGeom prst="rect">
            <a:avLst/>
          </a:prstGeom>
          <a:solidFill>
            <a:srgbClr val="E6E4E7"/>
          </a:solidFill>
        </p:spPr>
        <p:txBody>
          <a:bodyPr wrap="none" rtlCol="0">
            <a:spAutoFit/>
          </a:bodyPr>
          <a:lstStyle/>
          <a:p>
            <a:r>
              <a:rPr lang="ko-KR" altLang="en-US" b="0"/>
              <a:t>디렉토리 생성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2F16B7-8C25-2FB4-487B-301F75F48C4C}"/>
              </a:ext>
            </a:extLst>
          </p:cNvPr>
          <p:cNvSpPr txBox="1"/>
          <p:nvPr/>
        </p:nvSpPr>
        <p:spPr>
          <a:xfrm>
            <a:off x="4825432" y="2009780"/>
            <a:ext cx="800219" cy="276999"/>
          </a:xfrm>
          <a:prstGeom prst="rect">
            <a:avLst/>
          </a:prstGeom>
          <a:solidFill>
            <a:srgbClr val="E6E4E7"/>
          </a:solidFill>
        </p:spPr>
        <p:txBody>
          <a:bodyPr wrap="none" rtlCol="0">
            <a:spAutoFit/>
          </a:bodyPr>
          <a:lstStyle/>
          <a:p>
            <a:r>
              <a:rPr lang="ko-KR" altLang="en-US" b="0"/>
              <a:t>생성이름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864C8A-A443-FC59-B13E-7182C59B4AAC}"/>
              </a:ext>
            </a:extLst>
          </p:cNvPr>
          <p:cNvSpPr txBox="1"/>
          <p:nvPr/>
        </p:nvSpPr>
        <p:spPr>
          <a:xfrm>
            <a:off x="5625651" y="1917446"/>
            <a:ext cx="3345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# </a:t>
            </a:r>
            <a:r>
              <a:rPr lang="ko-KR" altLang="en-US">
                <a:solidFill>
                  <a:schemeClr val="tx1"/>
                </a:solidFill>
              </a:rPr>
              <a:t>생성한 디렉토리 이동 </a:t>
            </a:r>
            <a:r>
              <a:rPr lang="en-US" altLang="ko-KR">
                <a:solidFill>
                  <a:schemeClr val="tx1"/>
                </a:solidFill>
              </a:rPr>
              <a:t>(Change Directory)</a:t>
            </a: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cd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 err="1">
                <a:solidFill>
                  <a:schemeClr val="tx1"/>
                </a:solidFill>
              </a:rPr>
              <a:t>nodework</a:t>
            </a: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1C57A67-BB89-D96A-8EF1-32C539683E27}"/>
              </a:ext>
            </a:extLst>
          </p:cNvPr>
          <p:cNvGrpSpPr/>
          <p:nvPr/>
        </p:nvGrpSpPr>
        <p:grpSpPr>
          <a:xfrm>
            <a:off x="7145945" y="2934298"/>
            <a:ext cx="1600747" cy="408170"/>
            <a:chOff x="6012160" y="1360045"/>
            <a:chExt cx="2823986" cy="720080"/>
          </a:xfrm>
        </p:grpSpPr>
        <p:pic>
          <p:nvPicPr>
            <p:cNvPr id="8" name="그림 7" descr="시계이(가) 표시된 사진&#10;&#10;자동 생성된 설명">
              <a:extLst>
                <a:ext uri="{FF2B5EF4-FFF2-40B4-BE49-F238E27FC236}">
                  <a16:creationId xmlns:a16="http://schemas.microsoft.com/office/drawing/2014/main" id="{373B4BE5-6011-34D2-1CCB-29BC9DD2E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160" y="1360045"/>
              <a:ext cx="720080" cy="72008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81D592-216C-B1CD-4D4A-F0B4B406E7D6}"/>
                </a:ext>
              </a:extLst>
            </p:cNvPr>
            <p:cNvSpPr txBox="1"/>
            <p:nvPr/>
          </p:nvSpPr>
          <p:spPr>
            <a:xfrm>
              <a:off x="6677841" y="1626108"/>
              <a:ext cx="2158305" cy="352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0"/>
                <a:t>/home/</a:t>
              </a:r>
              <a:r>
                <a:rPr lang="en-US" altLang="ko-KR" sz="700" b="0" err="1"/>
                <a:t>hkcode</a:t>
              </a:r>
              <a:r>
                <a:rPr lang="en-US" altLang="ko-KR" sz="700" b="0"/>
                <a:t>/</a:t>
              </a:r>
              <a:r>
                <a:rPr lang="en-US" altLang="ko-KR" sz="700" b="0" err="1"/>
                <a:t>nodework</a:t>
              </a:r>
              <a:endParaRPr lang="ko-KR" altLang="en-US" sz="700" b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C86416-F5DC-471F-9E89-929DDCA2AF64}"/>
              </a:ext>
            </a:extLst>
          </p:cNvPr>
          <p:cNvGrpSpPr/>
          <p:nvPr/>
        </p:nvGrpSpPr>
        <p:grpSpPr>
          <a:xfrm>
            <a:off x="7092280" y="3552591"/>
            <a:ext cx="585416" cy="484980"/>
            <a:chOff x="5985395" y="1360045"/>
            <a:chExt cx="1032773" cy="855587"/>
          </a:xfrm>
        </p:grpSpPr>
        <p:pic>
          <p:nvPicPr>
            <p:cNvPr id="11" name="그림 10" descr="시계이(가) 표시된 사진&#10;&#10;자동 생성된 설명">
              <a:extLst>
                <a:ext uri="{FF2B5EF4-FFF2-40B4-BE49-F238E27FC236}">
                  <a16:creationId xmlns:a16="http://schemas.microsoft.com/office/drawing/2014/main" id="{1D9F92C6-AE5F-B6B2-056B-E570AA8BF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160" y="1360045"/>
              <a:ext cx="720080" cy="72008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B3C3DC-21C1-FB35-0FAA-B1CA09E53EF4}"/>
                </a:ext>
              </a:extLst>
            </p:cNvPr>
            <p:cNvSpPr txBox="1"/>
            <p:nvPr/>
          </p:nvSpPr>
          <p:spPr>
            <a:xfrm>
              <a:off x="5985395" y="1862702"/>
              <a:ext cx="1032773" cy="352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0"/>
                <a:t>Session13</a:t>
              </a:r>
              <a:endParaRPr lang="ko-KR" altLang="en-US" sz="700" b="0"/>
            </a:p>
          </p:txBody>
        </p:sp>
      </p:grp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3115710E-E471-3E20-294A-C344E5A442C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 bwMode="auto">
          <a:xfrm rot="5400000">
            <a:off x="7244969" y="3447529"/>
            <a:ext cx="210123" cy="0"/>
          </a:xfrm>
          <a:prstGeom prst="bentConnector3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C6A2ED2B-651C-1FC1-866E-6F5FC094F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480" y="4243651"/>
            <a:ext cx="288968" cy="288969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23E9847-BA06-95A2-90CD-BEE1DE20D66F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 bwMode="auto">
          <a:xfrm rot="5400000">
            <a:off x="7280936" y="4139599"/>
            <a:ext cx="206080" cy="2024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03C003F-D28F-D04B-DC7B-5A20C0F6A7C7}"/>
              </a:ext>
            </a:extLst>
          </p:cNvPr>
          <p:cNvGrpSpPr/>
          <p:nvPr/>
        </p:nvGrpSpPr>
        <p:grpSpPr>
          <a:xfrm>
            <a:off x="7147797" y="2485311"/>
            <a:ext cx="1183037" cy="408170"/>
            <a:chOff x="6012160" y="1360045"/>
            <a:chExt cx="2087076" cy="720080"/>
          </a:xfrm>
        </p:grpSpPr>
        <p:pic>
          <p:nvPicPr>
            <p:cNvPr id="34" name="그림 33" descr="시계이(가) 표시된 사진&#10;&#10;자동 생성된 설명">
              <a:extLst>
                <a:ext uri="{FF2B5EF4-FFF2-40B4-BE49-F238E27FC236}">
                  <a16:creationId xmlns:a16="http://schemas.microsoft.com/office/drawing/2014/main" id="{EE874AA0-3E3D-DA86-AD0B-EE40D1512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160" y="1360045"/>
              <a:ext cx="720080" cy="72008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EF1314-8B43-1A08-D8A4-DC1731BDC0AF}"/>
                </a:ext>
              </a:extLst>
            </p:cNvPr>
            <p:cNvSpPr txBox="1"/>
            <p:nvPr/>
          </p:nvSpPr>
          <p:spPr>
            <a:xfrm>
              <a:off x="6656407" y="1628950"/>
              <a:ext cx="1442829" cy="352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/>
                <a:t>/home/</a:t>
              </a:r>
              <a:r>
                <a:rPr lang="en-US" altLang="ko-KR" sz="700" err="1"/>
                <a:t>hkcode</a:t>
              </a:r>
              <a:endParaRPr lang="ko-KR" altLang="en-US" sz="700"/>
            </a:p>
          </p:txBody>
        </p: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DD96CF41-18DE-FE74-CA1A-B8CB91733A94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309218" y="2918524"/>
            <a:ext cx="81625" cy="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49C8508-C644-EDA4-FD8C-ACE71F17C8BA}"/>
              </a:ext>
            </a:extLst>
          </p:cNvPr>
          <p:cNvSpPr txBox="1"/>
          <p:nvPr/>
        </p:nvSpPr>
        <p:spPr>
          <a:xfrm>
            <a:off x="7531258" y="3656931"/>
            <a:ext cx="16722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0"/>
              <a:t>/home/</a:t>
            </a:r>
            <a:r>
              <a:rPr lang="en-US" altLang="ko-KR" sz="700" b="0" err="1"/>
              <a:t>hkcode</a:t>
            </a:r>
            <a:r>
              <a:rPr lang="en-US" altLang="ko-KR" sz="700" b="0"/>
              <a:t>/</a:t>
            </a:r>
            <a:r>
              <a:rPr lang="en-US" altLang="ko-KR" sz="700" b="0" err="1"/>
              <a:t>nodework</a:t>
            </a:r>
            <a:r>
              <a:rPr lang="en-US" altLang="ko-KR" sz="700" b="0"/>
              <a:t>/</a:t>
            </a:r>
            <a:r>
              <a:rPr lang="en-US" altLang="ko-KR" sz="700" b="0" err="1"/>
              <a:t>baseNode</a:t>
            </a:r>
            <a:endParaRPr lang="ko-KR" altLang="en-US" sz="700" b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6754C71-31BA-4406-E171-4F6929D69769}"/>
              </a:ext>
            </a:extLst>
          </p:cNvPr>
          <p:cNvSpPr/>
          <p:nvPr/>
        </p:nvSpPr>
        <p:spPr bwMode="auto">
          <a:xfrm>
            <a:off x="7035711" y="4354679"/>
            <a:ext cx="420308" cy="11203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700" b="0">
                <a:solidFill>
                  <a:schemeClr val="bg1"/>
                </a:solidFill>
                <a:cs typeface="HY견고딕" pitchFamily="18" charset="-127"/>
              </a:rPr>
              <a:t>코드</a:t>
            </a:r>
            <a:endParaRPr kumimoji="1" lang="ko-KR" altLang="en-US" sz="700" b="0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7612F9E-6918-D7DC-A999-0CD9D13F4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85573"/>
            <a:ext cx="5914874" cy="250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26509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967BA-FFEA-7ADD-EB9C-19AD79AEC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6" descr="그림2">
            <a:extLst>
              <a:ext uri="{FF2B5EF4-FFF2-40B4-BE49-F238E27FC236}">
                <a16:creationId xmlns:a16="http://schemas.microsoft.com/office/drawing/2014/main" id="{4A5E8F5C-8FDF-17C1-71EA-AB9D9BCB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B211C-09E5-DEAD-2FDC-CB10EEEE9A09}"/>
              </a:ext>
            </a:extLst>
          </p:cNvPr>
          <p:cNvSpPr/>
          <p:nvPr/>
        </p:nvSpPr>
        <p:spPr bwMode="auto">
          <a:xfrm>
            <a:off x="641117" y="830314"/>
            <a:ext cx="3738628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node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(18.19.0)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express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</a:t>
            </a: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C4BBB5BC-5740-F6CA-2F35-0D614D05E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웹 화면 생성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D02F9-3624-D702-F3E1-E9B346EFDFA4}"/>
              </a:ext>
            </a:extLst>
          </p:cNvPr>
          <p:cNvSpPr txBox="1"/>
          <p:nvPr/>
        </p:nvSpPr>
        <p:spPr>
          <a:xfrm>
            <a:off x="456468" y="1357543"/>
            <a:ext cx="81479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apt</a:t>
            </a:r>
            <a:r>
              <a:rPr lang="ko-KR" altLang="en-US" sz="3200">
                <a:solidFill>
                  <a:schemeClr val="tx1"/>
                </a:solidFill>
              </a:rPr>
              <a:t> </a:t>
            </a:r>
            <a:r>
              <a:rPr lang="en-US" altLang="ko-KR" sz="3200">
                <a:solidFill>
                  <a:schemeClr val="tx1"/>
                </a:solidFill>
              </a:rPr>
              <a:t>install</a:t>
            </a:r>
            <a:r>
              <a:rPr lang="ko-KR" altLang="en-US" sz="3200">
                <a:solidFill>
                  <a:schemeClr val="tx1"/>
                </a:solidFill>
              </a:rPr>
              <a:t> </a:t>
            </a:r>
            <a:r>
              <a:rPr lang="en-US" altLang="ko-KR" sz="3200" err="1">
                <a:solidFill>
                  <a:schemeClr val="tx1"/>
                </a:solidFill>
              </a:rPr>
              <a:t>nodejs</a:t>
            </a:r>
            <a:r>
              <a:rPr lang="ko-KR" altLang="en-US" sz="3200">
                <a:solidFill>
                  <a:schemeClr val="tx1"/>
                </a:solidFill>
              </a:rPr>
              <a:t> </a:t>
            </a:r>
            <a:r>
              <a:rPr lang="en-US" altLang="ko-KR" sz="3200" err="1">
                <a:solidFill>
                  <a:schemeClr val="tx1"/>
                </a:solidFill>
              </a:rPr>
              <a:t>npm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7D813-25B3-7C04-E226-CF9608E4E678}"/>
              </a:ext>
            </a:extLst>
          </p:cNvPr>
          <p:cNvSpPr txBox="1"/>
          <p:nvPr/>
        </p:nvSpPr>
        <p:spPr>
          <a:xfrm>
            <a:off x="2885662" y="2009780"/>
            <a:ext cx="1008609" cy="276999"/>
          </a:xfrm>
          <a:prstGeom prst="rect">
            <a:avLst/>
          </a:prstGeom>
          <a:solidFill>
            <a:srgbClr val="E6E4E7"/>
          </a:solidFill>
        </p:spPr>
        <p:txBody>
          <a:bodyPr wrap="none" rtlCol="0">
            <a:spAutoFit/>
          </a:bodyPr>
          <a:lstStyle/>
          <a:p>
            <a:r>
              <a:rPr lang="ko-KR" altLang="en-US" b="0"/>
              <a:t>패키지 설치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2F16B7-8C25-2FB4-487B-301F75F48C4C}"/>
              </a:ext>
            </a:extLst>
          </p:cNvPr>
          <p:cNvSpPr txBox="1"/>
          <p:nvPr/>
        </p:nvSpPr>
        <p:spPr>
          <a:xfrm>
            <a:off x="4617042" y="2009780"/>
            <a:ext cx="800219" cy="276999"/>
          </a:xfrm>
          <a:prstGeom prst="rect">
            <a:avLst/>
          </a:prstGeom>
          <a:solidFill>
            <a:srgbClr val="E6E4E7"/>
          </a:solidFill>
        </p:spPr>
        <p:txBody>
          <a:bodyPr wrap="none" rtlCol="0">
            <a:spAutoFit/>
          </a:bodyPr>
          <a:lstStyle/>
          <a:p>
            <a:r>
              <a:rPr lang="ko-KR" altLang="en-US" b="0"/>
              <a:t>패키지명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1C57A67-BB89-D96A-8EF1-32C539683E27}"/>
              </a:ext>
            </a:extLst>
          </p:cNvPr>
          <p:cNvGrpSpPr/>
          <p:nvPr/>
        </p:nvGrpSpPr>
        <p:grpSpPr>
          <a:xfrm>
            <a:off x="7145945" y="2934298"/>
            <a:ext cx="1600747" cy="408170"/>
            <a:chOff x="6012160" y="1360045"/>
            <a:chExt cx="2823986" cy="720080"/>
          </a:xfrm>
        </p:grpSpPr>
        <p:pic>
          <p:nvPicPr>
            <p:cNvPr id="8" name="그림 7" descr="시계이(가) 표시된 사진&#10;&#10;자동 생성된 설명">
              <a:extLst>
                <a:ext uri="{FF2B5EF4-FFF2-40B4-BE49-F238E27FC236}">
                  <a16:creationId xmlns:a16="http://schemas.microsoft.com/office/drawing/2014/main" id="{373B4BE5-6011-34D2-1CCB-29BC9DD2E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160" y="1360045"/>
              <a:ext cx="720080" cy="72008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81D592-216C-B1CD-4D4A-F0B4B406E7D6}"/>
                </a:ext>
              </a:extLst>
            </p:cNvPr>
            <p:cNvSpPr txBox="1"/>
            <p:nvPr/>
          </p:nvSpPr>
          <p:spPr>
            <a:xfrm>
              <a:off x="6677841" y="1626108"/>
              <a:ext cx="2158305" cy="352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0"/>
                <a:t>/home/</a:t>
              </a:r>
              <a:r>
                <a:rPr lang="en-US" altLang="ko-KR" sz="700" b="0" err="1"/>
                <a:t>hkcode</a:t>
              </a:r>
              <a:r>
                <a:rPr lang="en-US" altLang="ko-KR" sz="700" b="0"/>
                <a:t>/</a:t>
              </a:r>
              <a:r>
                <a:rPr lang="en-US" altLang="ko-KR" sz="700" b="0" err="1"/>
                <a:t>nodework</a:t>
              </a:r>
              <a:endParaRPr lang="ko-KR" altLang="en-US" sz="700" b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C86416-F5DC-471F-9E89-929DDCA2AF64}"/>
              </a:ext>
            </a:extLst>
          </p:cNvPr>
          <p:cNvGrpSpPr/>
          <p:nvPr/>
        </p:nvGrpSpPr>
        <p:grpSpPr>
          <a:xfrm>
            <a:off x="7092280" y="3552591"/>
            <a:ext cx="585416" cy="484980"/>
            <a:chOff x="5985395" y="1360045"/>
            <a:chExt cx="1032773" cy="855587"/>
          </a:xfrm>
        </p:grpSpPr>
        <p:pic>
          <p:nvPicPr>
            <p:cNvPr id="11" name="그림 10" descr="시계이(가) 표시된 사진&#10;&#10;자동 생성된 설명">
              <a:extLst>
                <a:ext uri="{FF2B5EF4-FFF2-40B4-BE49-F238E27FC236}">
                  <a16:creationId xmlns:a16="http://schemas.microsoft.com/office/drawing/2014/main" id="{1D9F92C6-AE5F-B6B2-056B-E570AA8BF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160" y="1360045"/>
              <a:ext cx="720080" cy="72008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B3C3DC-21C1-FB35-0FAA-B1CA09E53EF4}"/>
                </a:ext>
              </a:extLst>
            </p:cNvPr>
            <p:cNvSpPr txBox="1"/>
            <p:nvPr/>
          </p:nvSpPr>
          <p:spPr>
            <a:xfrm>
              <a:off x="5985395" y="1862702"/>
              <a:ext cx="1032773" cy="352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0"/>
                <a:t>Session13</a:t>
              </a:r>
              <a:endParaRPr lang="ko-KR" altLang="en-US" sz="700" b="0"/>
            </a:p>
          </p:txBody>
        </p:sp>
      </p:grp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3115710E-E471-3E20-294A-C344E5A442C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 bwMode="auto">
          <a:xfrm rot="5400000">
            <a:off x="7244969" y="3447529"/>
            <a:ext cx="210123" cy="0"/>
          </a:xfrm>
          <a:prstGeom prst="bentConnector3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C6A2ED2B-651C-1FC1-866E-6F5FC094F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480" y="4243651"/>
            <a:ext cx="288968" cy="288969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23E9847-BA06-95A2-90CD-BEE1DE20D66F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 bwMode="auto">
          <a:xfrm rot="5400000">
            <a:off x="7280936" y="4139599"/>
            <a:ext cx="206080" cy="2024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03C003F-D28F-D04B-DC7B-5A20C0F6A7C7}"/>
              </a:ext>
            </a:extLst>
          </p:cNvPr>
          <p:cNvGrpSpPr/>
          <p:nvPr/>
        </p:nvGrpSpPr>
        <p:grpSpPr>
          <a:xfrm>
            <a:off x="7147797" y="2485311"/>
            <a:ext cx="1183037" cy="408170"/>
            <a:chOff x="6012160" y="1360045"/>
            <a:chExt cx="2087076" cy="720080"/>
          </a:xfrm>
        </p:grpSpPr>
        <p:pic>
          <p:nvPicPr>
            <p:cNvPr id="34" name="그림 33" descr="시계이(가) 표시된 사진&#10;&#10;자동 생성된 설명">
              <a:extLst>
                <a:ext uri="{FF2B5EF4-FFF2-40B4-BE49-F238E27FC236}">
                  <a16:creationId xmlns:a16="http://schemas.microsoft.com/office/drawing/2014/main" id="{EE874AA0-3E3D-DA86-AD0B-EE40D1512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160" y="1360045"/>
              <a:ext cx="720080" cy="72008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EF1314-8B43-1A08-D8A4-DC1731BDC0AF}"/>
                </a:ext>
              </a:extLst>
            </p:cNvPr>
            <p:cNvSpPr txBox="1"/>
            <p:nvPr/>
          </p:nvSpPr>
          <p:spPr>
            <a:xfrm>
              <a:off x="6656407" y="1628950"/>
              <a:ext cx="1442829" cy="352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/>
                <a:t>/home/</a:t>
              </a:r>
              <a:r>
                <a:rPr lang="en-US" altLang="ko-KR" sz="700" err="1"/>
                <a:t>hkcode</a:t>
              </a:r>
              <a:endParaRPr lang="ko-KR" altLang="en-US" sz="700"/>
            </a:p>
          </p:txBody>
        </p: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DD96CF41-18DE-FE74-CA1A-B8CB91733A94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309218" y="2918524"/>
            <a:ext cx="81625" cy="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49C8508-C644-EDA4-FD8C-ACE71F17C8BA}"/>
              </a:ext>
            </a:extLst>
          </p:cNvPr>
          <p:cNvSpPr txBox="1"/>
          <p:nvPr/>
        </p:nvSpPr>
        <p:spPr>
          <a:xfrm>
            <a:off x="7531258" y="3656931"/>
            <a:ext cx="16722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0"/>
              <a:t>/home/</a:t>
            </a:r>
            <a:r>
              <a:rPr lang="en-US" altLang="ko-KR" sz="700" b="0" err="1"/>
              <a:t>hkcode</a:t>
            </a:r>
            <a:r>
              <a:rPr lang="en-US" altLang="ko-KR" sz="700" b="0"/>
              <a:t>/</a:t>
            </a:r>
            <a:r>
              <a:rPr lang="en-US" altLang="ko-KR" sz="700" b="0" err="1"/>
              <a:t>nodework</a:t>
            </a:r>
            <a:r>
              <a:rPr lang="en-US" altLang="ko-KR" sz="700" b="0"/>
              <a:t>/</a:t>
            </a:r>
            <a:r>
              <a:rPr lang="en-US" altLang="ko-KR" sz="700" b="0" err="1"/>
              <a:t>baseNode</a:t>
            </a:r>
            <a:endParaRPr lang="ko-KR" altLang="en-US" sz="700" b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6754C71-31BA-4406-E171-4F6929D69769}"/>
              </a:ext>
            </a:extLst>
          </p:cNvPr>
          <p:cNvSpPr/>
          <p:nvPr/>
        </p:nvSpPr>
        <p:spPr bwMode="auto">
          <a:xfrm>
            <a:off x="7035711" y="4354679"/>
            <a:ext cx="420308" cy="11203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700" b="0">
                <a:solidFill>
                  <a:schemeClr val="bg1"/>
                </a:solidFill>
                <a:cs typeface="HY견고딕" pitchFamily="18" charset="-127"/>
              </a:rPr>
              <a:t>코드</a:t>
            </a:r>
            <a:endParaRPr kumimoji="1" lang="ko-KR" altLang="en-US" sz="700" b="0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E21EFE5-0953-5486-30CB-9AA9322AD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59" y="2509193"/>
            <a:ext cx="6285734" cy="6784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70811E2-FDC6-2EB4-BE59-EB06F5E99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59" y="3382607"/>
            <a:ext cx="3837461" cy="94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2106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6" descr="그림2">
            <a:extLst>
              <a:ext uri="{FF2B5EF4-FFF2-40B4-BE49-F238E27FC236}">
                <a16:creationId xmlns:a16="http://schemas.microsoft.com/office/drawing/2014/main" id="{AD7AC646-9E9E-448C-B361-E0BD96FC7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B907CD-FB13-4A1E-A06C-62E2D11DE412}"/>
              </a:ext>
            </a:extLst>
          </p:cNvPr>
          <p:cNvSpPr/>
          <p:nvPr/>
        </p:nvSpPr>
        <p:spPr bwMode="auto">
          <a:xfrm>
            <a:off x="641117" y="830314"/>
            <a:ext cx="2820300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서빙을 통해 할 수 </a:t>
            </a:r>
            <a:r>
              <a:rPr kumimoji="1" lang="ko-KR" altLang="en-US" sz="1600" b="1" i="0" u="none" strike="noStrike" kern="1200" cap="none" spc="0" normalizeH="0" baseline="0" noProof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있는거</a:t>
            </a:r>
            <a:r>
              <a:rPr kumimoji="1" lang="ko-KR" altLang="en-US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80EF6BBE-045E-4C2A-BC53-E54816EF2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 서빙 개요</a:t>
            </a:r>
            <a:endParaRPr kumimoji="1" lang="ko-KR" altLang="en-US" sz="2400" b="1" i="0" u="none" strike="noStrike" kern="1200" cap="none" spc="0" normalizeH="0" baseline="0" noProof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B4F2EA-ACFE-2E94-AD44-BD0DAD156D7B}"/>
              </a:ext>
            </a:extLst>
          </p:cNvPr>
          <p:cNvSpPr txBox="1"/>
          <p:nvPr/>
        </p:nvSpPr>
        <p:spPr>
          <a:xfrm>
            <a:off x="456468" y="1320564"/>
            <a:ext cx="45957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모델 개발 및 화면 인터페이스와 연동 가능함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B6F7DB3-1D53-ECEA-DEB5-9A8412964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432" y="2787560"/>
            <a:ext cx="646875" cy="621171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F33103-8D1A-18F7-D03A-C07972172805}"/>
              </a:ext>
            </a:extLst>
          </p:cNvPr>
          <p:cNvCxnSpPr>
            <a:cxnSpLocks/>
          </p:cNvCxnSpPr>
          <p:nvPr/>
        </p:nvCxnSpPr>
        <p:spPr>
          <a:xfrm flipH="1" flipV="1">
            <a:off x="3929073" y="3127058"/>
            <a:ext cx="11392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0231F3C-0D4F-1482-118A-770B95ECA66D}"/>
              </a:ext>
            </a:extLst>
          </p:cNvPr>
          <p:cNvSpPr txBox="1"/>
          <p:nvPr/>
        </p:nvSpPr>
        <p:spPr>
          <a:xfrm>
            <a:off x="4237926" y="2706653"/>
            <a:ext cx="816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요청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FDA8057-3C37-6292-83ED-F6E11187B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784" y="3286138"/>
            <a:ext cx="830463" cy="369332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E995412-54F2-D10D-E68A-59CFE0A2E98E}"/>
              </a:ext>
            </a:extLst>
          </p:cNvPr>
          <p:cNvCxnSpPr>
            <a:cxnSpLocks/>
          </p:cNvCxnSpPr>
          <p:nvPr/>
        </p:nvCxnSpPr>
        <p:spPr>
          <a:xfrm flipV="1">
            <a:off x="3929073" y="3579045"/>
            <a:ext cx="11392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173A68F-312A-F6AE-C58A-9D82C2A9AA6A}"/>
              </a:ext>
            </a:extLst>
          </p:cNvPr>
          <p:cNvSpPr txBox="1"/>
          <p:nvPr/>
        </p:nvSpPr>
        <p:spPr>
          <a:xfrm>
            <a:off x="4251462" y="3791007"/>
            <a:ext cx="816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응답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07BC062-D993-393C-E16A-DD62C1A330C3}"/>
              </a:ext>
            </a:extLst>
          </p:cNvPr>
          <p:cNvSpPr/>
          <p:nvPr/>
        </p:nvSpPr>
        <p:spPr>
          <a:xfrm>
            <a:off x="2339751" y="2101663"/>
            <a:ext cx="1282612" cy="39688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분석 서버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5B56F54-E91A-E44F-E936-47C30B50D4D8}"/>
              </a:ext>
            </a:extLst>
          </p:cNvPr>
          <p:cNvSpPr/>
          <p:nvPr/>
        </p:nvSpPr>
        <p:spPr>
          <a:xfrm>
            <a:off x="2339752" y="2571750"/>
            <a:ext cx="1282612" cy="16725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86A95D6-1628-8663-E9EF-5BB3D8E0DDC2}"/>
              </a:ext>
            </a:extLst>
          </p:cNvPr>
          <p:cNvSpPr/>
          <p:nvPr/>
        </p:nvSpPr>
        <p:spPr>
          <a:xfrm>
            <a:off x="5383994" y="2101663"/>
            <a:ext cx="1282612" cy="39688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웹 서버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FC69595-281E-1EA8-A1C7-A5EEFAFDBD4B}"/>
              </a:ext>
            </a:extLst>
          </p:cNvPr>
          <p:cNvSpPr/>
          <p:nvPr/>
        </p:nvSpPr>
        <p:spPr>
          <a:xfrm>
            <a:off x="5383995" y="2571750"/>
            <a:ext cx="1282612" cy="16725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3DFB4B1-F63B-3571-A5D1-0C8849DF0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336" y="2922252"/>
            <a:ext cx="1093911" cy="27699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EBEB8CE-738D-24A1-1B8C-344B039C6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3433" y="3690383"/>
            <a:ext cx="903715" cy="51896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DE26514-10E6-79B1-6624-FD6AA7B595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6991" y="3536012"/>
            <a:ext cx="977197" cy="44047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DF9BDBD-2643-2F34-1D26-DEC4C6F50B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8625" y="1410156"/>
            <a:ext cx="2183133" cy="354593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F30A1F8-851A-D093-9293-EBABFDE52BBA}"/>
              </a:ext>
            </a:extLst>
          </p:cNvPr>
          <p:cNvSpPr txBox="1"/>
          <p:nvPr/>
        </p:nvSpPr>
        <p:spPr>
          <a:xfrm>
            <a:off x="6848624" y="982014"/>
            <a:ext cx="1838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err="1"/>
              <a:t>http</a:t>
            </a:r>
            <a:r>
              <a:rPr lang="ko-KR" altLang="en-US"/>
              <a:t>://54.180.89.117/</a:t>
            </a:r>
          </a:p>
        </p:txBody>
      </p:sp>
    </p:spTree>
    <p:extLst>
      <p:ext uri="{BB962C8B-B14F-4D97-AF65-F5344CB8AC3E}">
        <p14:creationId xmlns:p14="http://schemas.microsoft.com/office/powerpoint/2010/main" val="1077788558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967BA-FFEA-7ADD-EB9C-19AD79AEC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6" descr="그림2">
            <a:extLst>
              <a:ext uri="{FF2B5EF4-FFF2-40B4-BE49-F238E27FC236}">
                <a16:creationId xmlns:a16="http://schemas.microsoft.com/office/drawing/2014/main" id="{4A5E8F5C-8FDF-17C1-71EA-AB9D9BCB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B211C-09E5-DEAD-2FDC-CB10EEEE9A09}"/>
              </a:ext>
            </a:extLst>
          </p:cNvPr>
          <p:cNvSpPr/>
          <p:nvPr/>
        </p:nvSpPr>
        <p:spPr bwMode="auto">
          <a:xfrm>
            <a:off x="641117" y="830314"/>
            <a:ext cx="3738628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node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(18.19.0)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express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</a:t>
            </a: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C4BBB5BC-5740-F6CA-2F35-0D614D05E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웹 화면 생성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D02F9-3624-D702-F3E1-E9B346EFDFA4}"/>
              </a:ext>
            </a:extLst>
          </p:cNvPr>
          <p:cNvSpPr txBox="1"/>
          <p:nvPr/>
        </p:nvSpPr>
        <p:spPr>
          <a:xfrm>
            <a:off x="456468" y="1357543"/>
            <a:ext cx="81479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err="1">
                <a:solidFill>
                  <a:schemeClr val="tx1"/>
                </a:solidFill>
              </a:rPr>
              <a:t>npm</a:t>
            </a:r>
            <a:r>
              <a:rPr lang="ko-KR" altLang="en-US" sz="3200">
                <a:solidFill>
                  <a:schemeClr val="tx1"/>
                </a:solidFill>
              </a:rPr>
              <a:t> </a:t>
            </a:r>
            <a:r>
              <a:rPr lang="en-US" altLang="ko-KR" sz="3200">
                <a:solidFill>
                  <a:schemeClr val="tx1"/>
                </a:solidFill>
              </a:rPr>
              <a:t>install</a:t>
            </a:r>
            <a:r>
              <a:rPr lang="ko-KR" altLang="en-US" sz="3200">
                <a:solidFill>
                  <a:schemeClr val="tx1"/>
                </a:solidFill>
              </a:rPr>
              <a:t> </a:t>
            </a:r>
            <a:r>
              <a:rPr lang="en-US" altLang="ko-KR" sz="3200">
                <a:solidFill>
                  <a:schemeClr val="tx1"/>
                </a:solidFill>
              </a:rPr>
              <a:t>express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7D813-25B3-7C04-E226-CF9608E4E678}"/>
              </a:ext>
            </a:extLst>
          </p:cNvPr>
          <p:cNvSpPr txBox="1"/>
          <p:nvPr/>
        </p:nvSpPr>
        <p:spPr>
          <a:xfrm>
            <a:off x="2885662" y="2009780"/>
            <a:ext cx="1162498" cy="276999"/>
          </a:xfrm>
          <a:prstGeom prst="rect">
            <a:avLst/>
          </a:prstGeom>
          <a:solidFill>
            <a:srgbClr val="E6E4E7"/>
          </a:solidFill>
        </p:spPr>
        <p:txBody>
          <a:bodyPr wrap="none" rtlCol="0">
            <a:spAutoFit/>
          </a:bodyPr>
          <a:lstStyle/>
          <a:p>
            <a:r>
              <a:rPr lang="ko-KR" altLang="en-US" b="0"/>
              <a:t>디렉토리 생성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2F16B7-8C25-2FB4-487B-301F75F48C4C}"/>
              </a:ext>
            </a:extLst>
          </p:cNvPr>
          <p:cNvSpPr txBox="1"/>
          <p:nvPr/>
        </p:nvSpPr>
        <p:spPr>
          <a:xfrm>
            <a:off x="4825432" y="2009780"/>
            <a:ext cx="800219" cy="276999"/>
          </a:xfrm>
          <a:prstGeom prst="rect">
            <a:avLst/>
          </a:prstGeom>
          <a:solidFill>
            <a:srgbClr val="E6E4E7"/>
          </a:solidFill>
        </p:spPr>
        <p:txBody>
          <a:bodyPr wrap="none" rtlCol="0">
            <a:spAutoFit/>
          </a:bodyPr>
          <a:lstStyle/>
          <a:p>
            <a:r>
              <a:rPr lang="ko-KR" altLang="en-US" b="0"/>
              <a:t>생성이름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1C57A67-BB89-D96A-8EF1-32C539683E27}"/>
              </a:ext>
            </a:extLst>
          </p:cNvPr>
          <p:cNvGrpSpPr/>
          <p:nvPr/>
        </p:nvGrpSpPr>
        <p:grpSpPr>
          <a:xfrm>
            <a:off x="7145945" y="2934298"/>
            <a:ext cx="1600747" cy="408170"/>
            <a:chOff x="6012160" y="1360045"/>
            <a:chExt cx="2823986" cy="720080"/>
          </a:xfrm>
        </p:grpSpPr>
        <p:pic>
          <p:nvPicPr>
            <p:cNvPr id="8" name="그림 7" descr="시계이(가) 표시된 사진&#10;&#10;자동 생성된 설명">
              <a:extLst>
                <a:ext uri="{FF2B5EF4-FFF2-40B4-BE49-F238E27FC236}">
                  <a16:creationId xmlns:a16="http://schemas.microsoft.com/office/drawing/2014/main" id="{373B4BE5-6011-34D2-1CCB-29BC9DD2E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160" y="1360045"/>
              <a:ext cx="720080" cy="72008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81D592-216C-B1CD-4D4A-F0B4B406E7D6}"/>
                </a:ext>
              </a:extLst>
            </p:cNvPr>
            <p:cNvSpPr txBox="1"/>
            <p:nvPr/>
          </p:nvSpPr>
          <p:spPr>
            <a:xfrm>
              <a:off x="6677841" y="1626108"/>
              <a:ext cx="2158305" cy="352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0"/>
                <a:t>/home/</a:t>
              </a:r>
              <a:r>
                <a:rPr lang="en-US" altLang="ko-KR" sz="700" b="0" err="1"/>
                <a:t>hkcode</a:t>
              </a:r>
              <a:r>
                <a:rPr lang="en-US" altLang="ko-KR" sz="700" b="0"/>
                <a:t>/</a:t>
              </a:r>
              <a:r>
                <a:rPr lang="en-US" altLang="ko-KR" sz="700" b="0" err="1"/>
                <a:t>nodework</a:t>
              </a:r>
              <a:endParaRPr lang="ko-KR" altLang="en-US" sz="700" b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C86416-F5DC-471F-9E89-929DDCA2AF64}"/>
              </a:ext>
            </a:extLst>
          </p:cNvPr>
          <p:cNvGrpSpPr/>
          <p:nvPr/>
        </p:nvGrpSpPr>
        <p:grpSpPr>
          <a:xfrm>
            <a:off x="7092280" y="3552591"/>
            <a:ext cx="585416" cy="484980"/>
            <a:chOff x="5985395" y="1360045"/>
            <a:chExt cx="1032773" cy="855587"/>
          </a:xfrm>
        </p:grpSpPr>
        <p:pic>
          <p:nvPicPr>
            <p:cNvPr id="11" name="그림 10" descr="시계이(가) 표시된 사진&#10;&#10;자동 생성된 설명">
              <a:extLst>
                <a:ext uri="{FF2B5EF4-FFF2-40B4-BE49-F238E27FC236}">
                  <a16:creationId xmlns:a16="http://schemas.microsoft.com/office/drawing/2014/main" id="{1D9F92C6-AE5F-B6B2-056B-E570AA8BF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160" y="1360045"/>
              <a:ext cx="720080" cy="72008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B3C3DC-21C1-FB35-0FAA-B1CA09E53EF4}"/>
                </a:ext>
              </a:extLst>
            </p:cNvPr>
            <p:cNvSpPr txBox="1"/>
            <p:nvPr/>
          </p:nvSpPr>
          <p:spPr>
            <a:xfrm>
              <a:off x="5985395" y="1862702"/>
              <a:ext cx="1032773" cy="352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0"/>
                <a:t>Session13</a:t>
              </a:r>
              <a:endParaRPr lang="ko-KR" altLang="en-US" sz="700" b="0"/>
            </a:p>
          </p:txBody>
        </p:sp>
      </p:grp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3115710E-E471-3E20-294A-C344E5A442C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 bwMode="auto">
          <a:xfrm rot="5400000">
            <a:off x="7244969" y="3447529"/>
            <a:ext cx="210123" cy="0"/>
          </a:xfrm>
          <a:prstGeom prst="bentConnector3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C6A2ED2B-651C-1FC1-866E-6F5FC094F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480" y="4243651"/>
            <a:ext cx="288968" cy="288969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23E9847-BA06-95A2-90CD-BEE1DE20D66F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 bwMode="auto">
          <a:xfrm rot="5400000">
            <a:off x="7280936" y="4139599"/>
            <a:ext cx="206080" cy="2024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03C003F-D28F-D04B-DC7B-5A20C0F6A7C7}"/>
              </a:ext>
            </a:extLst>
          </p:cNvPr>
          <p:cNvGrpSpPr/>
          <p:nvPr/>
        </p:nvGrpSpPr>
        <p:grpSpPr>
          <a:xfrm>
            <a:off x="7147797" y="2485311"/>
            <a:ext cx="1183037" cy="408170"/>
            <a:chOff x="6012160" y="1360045"/>
            <a:chExt cx="2087076" cy="720080"/>
          </a:xfrm>
        </p:grpSpPr>
        <p:pic>
          <p:nvPicPr>
            <p:cNvPr id="34" name="그림 33" descr="시계이(가) 표시된 사진&#10;&#10;자동 생성된 설명">
              <a:extLst>
                <a:ext uri="{FF2B5EF4-FFF2-40B4-BE49-F238E27FC236}">
                  <a16:creationId xmlns:a16="http://schemas.microsoft.com/office/drawing/2014/main" id="{EE874AA0-3E3D-DA86-AD0B-EE40D1512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160" y="1360045"/>
              <a:ext cx="720080" cy="72008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EF1314-8B43-1A08-D8A4-DC1731BDC0AF}"/>
                </a:ext>
              </a:extLst>
            </p:cNvPr>
            <p:cNvSpPr txBox="1"/>
            <p:nvPr/>
          </p:nvSpPr>
          <p:spPr>
            <a:xfrm>
              <a:off x="6656407" y="1628950"/>
              <a:ext cx="1442829" cy="352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/>
                <a:t>/home/</a:t>
              </a:r>
              <a:r>
                <a:rPr lang="en-US" altLang="ko-KR" sz="700" err="1"/>
                <a:t>hkcode</a:t>
              </a:r>
              <a:endParaRPr lang="ko-KR" altLang="en-US" sz="700"/>
            </a:p>
          </p:txBody>
        </p: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DD96CF41-18DE-FE74-CA1A-B8CB91733A94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309218" y="2918524"/>
            <a:ext cx="81625" cy="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49C8508-C644-EDA4-FD8C-ACE71F17C8BA}"/>
              </a:ext>
            </a:extLst>
          </p:cNvPr>
          <p:cNvSpPr txBox="1"/>
          <p:nvPr/>
        </p:nvSpPr>
        <p:spPr>
          <a:xfrm>
            <a:off x="7531258" y="3656931"/>
            <a:ext cx="16722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0"/>
              <a:t>/home/</a:t>
            </a:r>
            <a:r>
              <a:rPr lang="en-US" altLang="ko-KR" sz="700" b="0" err="1"/>
              <a:t>hkcode</a:t>
            </a:r>
            <a:r>
              <a:rPr lang="en-US" altLang="ko-KR" sz="700" b="0"/>
              <a:t>/</a:t>
            </a:r>
            <a:r>
              <a:rPr lang="en-US" altLang="ko-KR" sz="700" b="0" err="1"/>
              <a:t>nodework</a:t>
            </a:r>
            <a:r>
              <a:rPr lang="en-US" altLang="ko-KR" sz="700" b="0"/>
              <a:t>/</a:t>
            </a:r>
            <a:r>
              <a:rPr lang="en-US" altLang="ko-KR" sz="700" b="0" err="1"/>
              <a:t>baseNode</a:t>
            </a:r>
            <a:endParaRPr lang="ko-KR" altLang="en-US" sz="700" b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6754C71-31BA-4406-E171-4F6929D69769}"/>
              </a:ext>
            </a:extLst>
          </p:cNvPr>
          <p:cNvSpPr/>
          <p:nvPr/>
        </p:nvSpPr>
        <p:spPr bwMode="auto">
          <a:xfrm>
            <a:off x="7035711" y="4354679"/>
            <a:ext cx="420308" cy="11203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700" b="0">
                <a:solidFill>
                  <a:schemeClr val="bg1"/>
                </a:solidFill>
                <a:cs typeface="HY견고딕" pitchFamily="18" charset="-127"/>
              </a:rPr>
              <a:t>코드</a:t>
            </a:r>
            <a:endParaRPr kumimoji="1" lang="ko-KR" altLang="en-US" sz="700" b="0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AAA97A-084D-3C59-F034-CFB755E81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58091"/>
            <a:ext cx="6588223" cy="7894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ED9024-C197-1113-AE32-A3E51DE65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533831"/>
            <a:ext cx="6084168" cy="141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33530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967BA-FFEA-7ADD-EB9C-19AD79AEC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6" descr="그림2">
            <a:extLst>
              <a:ext uri="{FF2B5EF4-FFF2-40B4-BE49-F238E27FC236}">
                <a16:creationId xmlns:a16="http://schemas.microsoft.com/office/drawing/2014/main" id="{4A5E8F5C-8FDF-17C1-71EA-AB9D9BCB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B211C-09E5-DEAD-2FDC-CB10EEEE9A09}"/>
              </a:ext>
            </a:extLst>
          </p:cNvPr>
          <p:cNvSpPr/>
          <p:nvPr/>
        </p:nvSpPr>
        <p:spPr bwMode="auto">
          <a:xfrm>
            <a:off x="641117" y="830314"/>
            <a:ext cx="2233601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kumimoji="1" lang="en-US" altLang="ko-KR" sz="1600" b="1" i="0" u="none" strike="noStrike" kern="1200" cap="none" spc="0" normalizeH="0" baseline="0" noProof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pm2</a:t>
            </a:r>
            <a:r>
              <a:rPr kumimoji="1" lang="ko-KR" altLang="en-US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라이브러리 설치</a:t>
            </a:r>
            <a:endParaRPr kumimoji="1" lang="en-US" altLang="ko-KR" sz="1600" b="1" i="0" u="none" strike="noStrike" kern="1200" cap="none" spc="0" normalizeH="0" baseline="0" noProof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C4BBB5BC-5740-F6CA-2F35-0D614D05E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웹 화면 생성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D02F9-3624-D702-F3E1-E9B346EFDFA4}"/>
              </a:ext>
            </a:extLst>
          </p:cNvPr>
          <p:cNvSpPr txBox="1"/>
          <p:nvPr/>
        </p:nvSpPr>
        <p:spPr>
          <a:xfrm>
            <a:off x="456468" y="1357543"/>
            <a:ext cx="81479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err="1">
                <a:solidFill>
                  <a:schemeClr val="tx1"/>
                </a:solidFill>
              </a:rPr>
              <a:t>npm</a:t>
            </a:r>
            <a:r>
              <a:rPr lang="en-US" altLang="ko-KR" sz="3200">
                <a:solidFill>
                  <a:schemeClr val="tx1"/>
                </a:solidFill>
              </a:rPr>
              <a:t> install </a:t>
            </a:r>
            <a:r>
              <a:rPr lang="en-US" altLang="ko-KR" sz="3200" err="1">
                <a:solidFill>
                  <a:schemeClr val="tx1"/>
                </a:solidFill>
              </a:rPr>
              <a:t>pm2</a:t>
            </a:r>
            <a:endParaRPr lang="ko-KR" altLang="en-US" sz="320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534969-2D4C-D1C0-6715-0BC843E3F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947" y="2293988"/>
            <a:ext cx="6372200" cy="20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28365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967BA-FFEA-7ADD-EB9C-19AD79AEC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6" descr="그림2">
            <a:extLst>
              <a:ext uri="{FF2B5EF4-FFF2-40B4-BE49-F238E27FC236}">
                <a16:creationId xmlns:a16="http://schemas.microsoft.com/office/drawing/2014/main" id="{4A5E8F5C-8FDF-17C1-71EA-AB9D9BCB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B211C-09E5-DEAD-2FDC-CB10EEEE9A09}"/>
              </a:ext>
            </a:extLst>
          </p:cNvPr>
          <p:cNvSpPr/>
          <p:nvPr/>
        </p:nvSpPr>
        <p:spPr bwMode="auto">
          <a:xfrm>
            <a:off x="641117" y="830314"/>
            <a:ext cx="393353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C4BBB5BC-5740-F6CA-2F35-0D614D05E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웹 화면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FA3273-F93D-9CAC-DA4B-7E2A39D42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781639"/>
            <a:ext cx="74771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2228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967BA-FFEA-7ADD-EB9C-19AD79AEC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6" descr="그림2">
            <a:extLst>
              <a:ext uri="{FF2B5EF4-FFF2-40B4-BE49-F238E27FC236}">
                <a16:creationId xmlns:a16="http://schemas.microsoft.com/office/drawing/2014/main" id="{4A5E8F5C-8FDF-17C1-71EA-AB9D9BCB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B211C-09E5-DEAD-2FDC-CB10EEEE9A09}"/>
              </a:ext>
            </a:extLst>
          </p:cNvPr>
          <p:cNvSpPr/>
          <p:nvPr/>
        </p:nvSpPr>
        <p:spPr bwMode="auto">
          <a:xfrm>
            <a:off x="641117" y="830314"/>
            <a:ext cx="2201028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cors</a:t>
            </a:r>
            <a:r>
              <a:rPr kumimoji="1" lang="ko-KR" altLang="en-US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라이브러리 설치</a:t>
            </a:r>
            <a:endParaRPr kumimoji="1" lang="en-US" altLang="ko-KR" sz="1600" b="1" i="0" u="none" strike="noStrike" kern="1200" cap="none" spc="0" normalizeH="0" baseline="0" noProof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C4BBB5BC-5740-F6CA-2F35-0D614D05E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웹 화면 생성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D02F9-3624-D702-F3E1-E9B346EFDFA4}"/>
              </a:ext>
            </a:extLst>
          </p:cNvPr>
          <p:cNvSpPr txBox="1"/>
          <p:nvPr/>
        </p:nvSpPr>
        <p:spPr>
          <a:xfrm>
            <a:off x="456468" y="1357543"/>
            <a:ext cx="81479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err="1">
                <a:solidFill>
                  <a:schemeClr val="tx1"/>
                </a:solidFill>
              </a:rPr>
              <a:t>npm</a:t>
            </a:r>
            <a:r>
              <a:rPr lang="en-US" altLang="ko-KR" sz="3200">
                <a:solidFill>
                  <a:schemeClr val="tx1"/>
                </a:solidFill>
              </a:rPr>
              <a:t> install </a:t>
            </a:r>
            <a:r>
              <a:rPr lang="en-US" altLang="ko-KR" sz="3200" err="1">
                <a:solidFill>
                  <a:schemeClr val="tx1"/>
                </a:solidFill>
              </a:rPr>
              <a:t>cors</a:t>
            </a:r>
            <a:endParaRPr lang="ko-KR" altLang="en-US" sz="3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42202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967BA-FFEA-7ADD-EB9C-19AD79AEC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6" descr="그림2">
            <a:extLst>
              <a:ext uri="{FF2B5EF4-FFF2-40B4-BE49-F238E27FC236}">
                <a16:creationId xmlns:a16="http://schemas.microsoft.com/office/drawing/2014/main" id="{4A5E8F5C-8FDF-17C1-71EA-AB9D9BCB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B211C-09E5-DEAD-2FDC-CB10EEEE9A09}"/>
              </a:ext>
            </a:extLst>
          </p:cNvPr>
          <p:cNvSpPr/>
          <p:nvPr/>
        </p:nvSpPr>
        <p:spPr bwMode="auto">
          <a:xfrm>
            <a:off x="641117" y="830314"/>
            <a:ext cx="1914603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kumimoji="1" lang="en-US" altLang="ko-KR" sz="1600" b="1" i="0" u="none" strike="noStrike" kern="1200" cap="none" spc="0" normalizeH="0" baseline="0" noProof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pm2</a:t>
            </a: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앱 실행</a:t>
            </a:r>
            <a:endParaRPr kumimoji="1" lang="en-US" altLang="ko-KR" sz="1600" b="1" i="0" u="none" strike="noStrike" kern="1200" cap="none" spc="0" normalizeH="0" baseline="0" noProof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C4BBB5BC-5740-F6CA-2F35-0D614D05E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웹 화면 생성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D02F9-3624-D702-F3E1-E9B346EFDFA4}"/>
              </a:ext>
            </a:extLst>
          </p:cNvPr>
          <p:cNvSpPr txBox="1"/>
          <p:nvPr/>
        </p:nvSpPr>
        <p:spPr>
          <a:xfrm>
            <a:off x="456468" y="1357543"/>
            <a:ext cx="81479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err="1">
                <a:solidFill>
                  <a:schemeClr val="tx1"/>
                </a:solidFill>
              </a:rPr>
              <a:t>pm2</a:t>
            </a:r>
            <a:r>
              <a:rPr lang="en-US" altLang="ko-KR" sz="3200">
                <a:solidFill>
                  <a:schemeClr val="tx1"/>
                </a:solidFill>
              </a:rPr>
              <a:t> start </a:t>
            </a:r>
            <a:r>
              <a:rPr lang="en-US" altLang="ko-KR" sz="3200" err="1">
                <a:solidFill>
                  <a:schemeClr val="tx1"/>
                </a:solidFill>
              </a:rPr>
              <a:t>app.js</a:t>
            </a:r>
            <a:endParaRPr lang="ko-KR" altLang="en-US" sz="320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1FFFF8-7BD0-2043-6CBB-CB56F6F37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55" y="2035891"/>
            <a:ext cx="5508104" cy="288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75400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0A809-DA78-442F-948B-4221141A95E6}"/>
              </a:ext>
            </a:extLst>
          </p:cNvPr>
          <p:cNvSpPr txBox="1"/>
          <p:nvPr/>
        </p:nvSpPr>
        <p:spPr>
          <a:xfrm>
            <a:off x="0" y="1851670"/>
            <a:ext cx="9144000" cy="83099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>
                <a:solidFill>
                  <a:schemeClr val="bg1"/>
                </a:solidFill>
              </a:rPr>
              <a:t>웹 프로그램 이해</a:t>
            </a:r>
          </a:p>
        </p:txBody>
      </p:sp>
    </p:spTree>
    <p:extLst>
      <p:ext uri="{BB962C8B-B14F-4D97-AF65-F5344CB8AC3E}">
        <p14:creationId xmlns:p14="http://schemas.microsoft.com/office/powerpoint/2010/main" val="701360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웹 화면 생성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21328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웹페이지 이해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FE87D4-CFEE-4B9D-A026-AC92044BBF5A}"/>
              </a:ext>
            </a:extLst>
          </p:cNvPr>
          <p:cNvSpPr txBox="1"/>
          <p:nvPr/>
        </p:nvSpPr>
        <p:spPr>
          <a:xfrm>
            <a:off x="456468" y="1338399"/>
            <a:ext cx="742511" cy="27699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&lt;html&gt;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9A1B0F-BFEB-45DC-B5EF-DD98ECC91013}"/>
              </a:ext>
            </a:extLst>
          </p:cNvPr>
          <p:cNvSpPr txBox="1"/>
          <p:nvPr/>
        </p:nvSpPr>
        <p:spPr>
          <a:xfrm>
            <a:off x="1187624" y="1766213"/>
            <a:ext cx="851750" cy="276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0">
                <a:solidFill>
                  <a:schemeClr val="tx1"/>
                </a:solidFill>
              </a:rPr>
              <a:t>&lt;head&gt;</a:t>
            </a:r>
            <a:endParaRPr lang="ko-KR" altLang="en-US" b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718BA8-4635-4E41-80A5-A33A4104D571}"/>
              </a:ext>
            </a:extLst>
          </p:cNvPr>
          <p:cNvSpPr txBox="1"/>
          <p:nvPr/>
        </p:nvSpPr>
        <p:spPr>
          <a:xfrm>
            <a:off x="1187625" y="3154557"/>
            <a:ext cx="851750" cy="276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0">
                <a:solidFill>
                  <a:schemeClr val="tx1"/>
                </a:solidFill>
              </a:rPr>
              <a:t>&lt;body&gt;</a:t>
            </a:r>
            <a:endParaRPr lang="ko-KR" altLang="en-US" b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0FCA7F-FDA9-49D2-837E-DD99BE92BCB4}"/>
              </a:ext>
            </a:extLst>
          </p:cNvPr>
          <p:cNvSpPr txBox="1"/>
          <p:nvPr/>
        </p:nvSpPr>
        <p:spPr>
          <a:xfrm>
            <a:off x="2039374" y="3796787"/>
            <a:ext cx="699688" cy="261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0"/>
              <a:t>&lt;div&gt;</a:t>
            </a:r>
            <a:endParaRPr lang="ko-KR" altLang="en-US" sz="1100" b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7E9665-971C-4925-B49D-03EBC5586490}"/>
              </a:ext>
            </a:extLst>
          </p:cNvPr>
          <p:cNvSpPr txBox="1"/>
          <p:nvPr/>
        </p:nvSpPr>
        <p:spPr>
          <a:xfrm>
            <a:off x="1187625" y="2645236"/>
            <a:ext cx="851750" cy="276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0">
                <a:solidFill>
                  <a:schemeClr val="tx1"/>
                </a:solidFill>
              </a:rPr>
              <a:t>&lt;/head&gt;</a:t>
            </a:r>
            <a:endParaRPr lang="ko-KR" altLang="en-US" b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94B7F7-CF05-46AD-94D8-054DD6F017D5}"/>
              </a:ext>
            </a:extLst>
          </p:cNvPr>
          <p:cNvSpPr txBox="1"/>
          <p:nvPr/>
        </p:nvSpPr>
        <p:spPr>
          <a:xfrm>
            <a:off x="456468" y="4500672"/>
            <a:ext cx="809837" cy="27699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&lt;/html&gt;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CC1A8D-6813-42AA-8204-AD2E010200CF}"/>
              </a:ext>
            </a:extLst>
          </p:cNvPr>
          <p:cNvSpPr txBox="1"/>
          <p:nvPr/>
        </p:nvSpPr>
        <p:spPr>
          <a:xfrm>
            <a:off x="2955338" y="3796787"/>
            <a:ext cx="699688" cy="261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0"/>
              <a:t>&lt;/div&gt;</a:t>
            </a:r>
            <a:endParaRPr lang="ko-KR" altLang="en-US" sz="1100" b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5CCC1B-D1F3-49B1-8AAE-1FB7C25D9388}"/>
              </a:ext>
            </a:extLst>
          </p:cNvPr>
          <p:cNvSpPr txBox="1"/>
          <p:nvPr/>
        </p:nvSpPr>
        <p:spPr>
          <a:xfrm>
            <a:off x="1192322" y="4118466"/>
            <a:ext cx="851750" cy="276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0">
                <a:solidFill>
                  <a:schemeClr val="tx1"/>
                </a:solidFill>
              </a:rPr>
              <a:t>&lt;/body&gt;</a:t>
            </a:r>
            <a:endParaRPr lang="ko-KR" altLang="en-US" b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F8237A-1EBD-4855-B687-60CB00C2DFBC}"/>
              </a:ext>
            </a:extLst>
          </p:cNvPr>
          <p:cNvSpPr txBox="1"/>
          <p:nvPr/>
        </p:nvSpPr>
        <p:spPr>
          <a:xfrm>
            <a:off x="2039374" y="3435846"/>
            <a:ext cx="699688" cy="261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0"/>
              <a:t>&lt;p&gt;</a:t>
            </a:r>
            <a:endParaRPr lang="ko-KR" altLang="en-US" sz="1100" b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0FA72E7-2BD3-4F37-919D-3327986C3556}"/>
              </a:ext>
            </a:extLst>
          </p:cNvPr>
          <p:cNvSpPr txBox="1"/>
          <p:nvPr/>
        </p:nvSpPr>
        <p:spPr>
          <a:xfrm>
            <a:off x="2955338" y="3435846"/>
            <a:ext cx="699688" cy="261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0"/>
              <a:t>&lt;/p&gt;</a:t>
            </a:r>
            <a:endParaRPr lang="ko-KR" altLang="en-US" sz="1100" b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B67E4F-22B7-4C0F-A75F-7D41705E2F14}"/>
              </a:ext>
            </a:extLst>
          </p:cNvPr>
          <p:cNvSpPr txBox="1"/>
          <p:nvPr/>
        </p:nvSpPr>
        <p:spPr>
          <a:xfrm>
            <a:off x="2039374" y="2222601"/>
            <a:ext cx="699688" cy="261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0"/>
              <a:t>&lt;title&gt;</a:t>
            </a:r>
            <a:endParaRPr lang="ko-KR" altLang="en-US" sz="1100" b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3494FB4-24F7-42DD-B7F5-187857929587}"/>
              </a:ext>
            </a:extLst>
          </p:cNvPr>
          <p:cNvSpPr txBox="1"/>
          <p:nvPr/>
        </p:nvSpPr>
        <p:spPr>
          <a:xfrm>
            <a:off x="2955338" y="2222601"/>
            <a:ext cx="699688" cy="261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0"/>
              <a:t>&lt;/title&gt;</a:t>
            </a:r>
            <a:endParaRPr lang="ko-KR" altLang="en-US" sz="1100" b="0"/>
          </a:p>
        </p:txBody>
      </p:sp>
      <p:sp>
        <p:nvSpPr>
          <p:cNvPr id="56" name="말풍선: 사각형 55">
            <a:extLst>
              <a:ext uri="{FF2B5EF4-FFF2-40B4-BE49-F238E27FC236}">
                <a16:creationId xmlns:a16="http://schemas.microsoft.com/office/drawing/2014/main" id="{3FED6B26-974A-42B6-A9C2-41C4CE3CBB53}"/>
              </a:ext>
            </a:extLst>
          </p:cNvPr>
          <p:cNvSpPr/>
          <p:nvPr/>
        </p:nvSpPr>
        <p:spPr bwMode="auto">
          <a:xfrm>
            <a:off x="2153054" y="1404064"/>
            <a:ext cx="2304256" cy="373517"/>
          </a:xfrm>
          <a:prstGeom prst="wedgeRectCallout">
            <a:avLst>
              <a:gd name="adj1" fmla="val -55407"/>
              <a:gd name="adj2" fmla="val 9681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chemeClr val="bg1"/>
                </a:solidFill>
                <a:cs typeface="HY견고딕" pitchFamily="18" charset="-127"/>
              </a:rPr>
              <a:t>head:</a:t>
            </a:r>
            <a:r>
              <a:rPr lang="ko-KR" altLang="en-US" sz="1100">
                <a:solidFill>
                  <a:schemeClr val="bg1"/>
                </a:solidFill>
                <a:cs typeface="HY견고딕" pitchFamily="18" charset="-127"/>
              </a:rPr>
              <a:t> 페이지제목</a:t>
            </a:r>
            <a:r>
              <a:rPr lang="en-US" altLang="ko-KR" sz="1100">
                <a:solidFill>
                  <a:schemeClr val="bg1"/>
                </a:solidFill>
                <a:cs typeface="HY견고딕" pitchFamily="18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cs typeface="HY견고딕" pitchFamily="18" charset="-127"/>
              </a:rPr>
              <a:t>메타정보 등록</a:t>
            </a:r>
            <a:endParaRPr kumimoji="1" lang="ko-KR" altLang="en-US" sz="1100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57" name="말풍선: 사각형 56">
            <a:extLst>
              <a:ext uri="{FF2B5EF4-FFF2-40B4-BE49-F238E27FC236}">
                <a16:creationId xmlns:a16="http://schemas.microsoft.com/office/drawing/2014/main" id="{6F9C971A-2269-44B7-838B-1B96728BBE6C}"/>
              </a:ext>
            </a:extLst>
          </p:cNvPr>
          <p:cNvSpPr/>
          <p:nvPr/>
        </p:nvSpPr>
        <p:spPr bwMode="auto">
          <a:xfrm>
            <a:off x="2039374" y="4395465"/>
            <a:ext cx="2304256" cy="373517"/>
          </a:xfrm>
          <a:prstGeom prst="wedgeRectCallout">
            <a:avLst>
              <a:gd name="adj1" fmla="val -46001"/>
              <a:gd name="adj2" fmla="val -118976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chemeClr val="bg1"/>
                </a:solidFill>
                <a:cs typeface="HY견고딕" pitchFamily="18" charset="-127"/>
              </a:rPr>
              <a:t>body: </a:t>
            </a:r>
            <a:r>
              <a:rPr lang="ko-KR" altLang="en-US" sz="1100">
                <a:solidFill>
                  <a:schemeClr val="bg1"/>
                </a:solidFill>
                <a:cs typeface="HY견고딕" pitchFamily="18" charset="-127"/>
              </a:rPr>
              <a:t>실제 본문 내용</a:t>
            </a:r>
            <a:endParaRPr kumimoji="1" lang="ko-KR" altLang="en-US" sz="1100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DB312035-BA93-C858-030B-766C9947E33A}"/>
              </a:ext>
            </a:extLst>
          </p:cNvPr>
          <p:cNvSpPr/>
          <p:nvPr/>
        </p:nvSpPr>
        <p:spPr bwMode="auto">
          <a:xfrm>
            <a:off x="4127010" y="2645236"/>
            <a:ext cx="3469325" cy="1294666"/>
          </a:xfrm>
          <a:prstGeom prst="wedgeRectCallout">
            <a:avLst>
              <a:gd name="adj1" fmla="val -47368"/>
              <a:gd name="adj2" fmla="val 76396"/>
            </a:avLst>
          </a:prstGeom>
          <a:solidFill>
            <a:srgbClr val="00B05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000" err="1">
                <a:solidFill>
                  <a:schemeClr val="bg1"/>
                </a:solidFill>
              </a:rPr>
              <a:t>GPT</a:t>
            </a:r>
            <a:r>
              <a:rPr lang="ko-KR" altLang="en-US" sz="1000">
                <a:solidFill>
                  <a:schemeClr val="bg1"/>
                </a:solidFill>
              </a:rPr>
              <a:t>에게 </a:t>
            </a:r>
            <a:r>
              <a:rPr lang="ko-KR" altLang="en-US" sz="1000" err="1">
                <a:solidFill>
                  <a:schemeClr val="bg1"/>
                </a:solidFill>
              </a:rPr>
              <a:t>입력값</a:t>
            </a:r>
            <a:r>
              <a:rPr lang="ko-KR" altLang="en-US" sz="1000">
                <a:solidFill>
                  <a:schemeClr val="bg1"/>
                </a:solidFill>
              </a:rPr>
              <a:t> </a:t>
            </a:r>
            <a:r>
              <a:rPr lang="en-US" altLang="ko-KR" sz="1000">
                <a:solidFill>
                  <a:schemeClr val="bg1"/>
                </a:solidFill>
              </a:rPr>
              <a:t>2 </a:t>
            </a:r>
            <a:r>
              <a:rPr lang="ko-KR" altLang="en-US" sz="1000">
                <a:solidFill>
                  <a:schemeClr val="bg1"/>
                </a:solidFill>
              </a:rPr>
              <a:t>분석버튼 있는 분석페이지 하나 만들어줘 단</a:t>
            </a:r>
            <a:r>
              <a:rPr lang="en-US" altLang="ko-KR" sz="1000">
                <a:solidFill>
                  <a:schemeClr val="bg1"/>
                </a:solidFill>
              </a:rPr>
              <a:t>, BOOTSTRAP </a:t>
            </a:r>
            <a:r>
              <a:rPr lang="ko-KR" altLang="en-US" sz="1000">
                <a:solidFill>
                  <a:schemeClr val="bg1"/>
                </a:solidFill>
              </a:rPr>
              <a:t>적용해서</a:t>
            </a:r>
            <a:endParaRPr lang="en-US" altLang="ko-KR" sz="1000">
              <a:solidFill>
                <a:schemeClr val="bg1"/>
              </a:solidFill>
            </a:endParaRPr>
          </a:p>
          <a:p>
            <a:endParaRPr lang="en-US" altLang="ko-KR" sz="1000">
              <a:solidFill>
                <a:schemeClr val="bg1"/>
              </a:solidFill>
            </a:endParaRPr>
          </a:p>
          <a:p>
            <a:r>
              <a:rPr lang="ko-KR" altLang="en-US" sz="1000">
                <a:solidFill>
                  <a:schemeClr val="bg1"/>
                </a:solidFill>
              </a:rPr>
              <a:t>상단에 </a:t>
            </a:r>
            <a:r>
              <a:rPr lang="en-US" altLang="ko-KR" sz="1000">
                <a:solidFill>
                  <a:schemeClr val="bg1"/>
                </a:solidFill>
              </a:rPr>
              <a:t>INTRO SECTION </a:t>
            </a:r>
            <a:r>
              <a:rPr lang="ko-KR" altLang="en-US" sz="1000">
                <a:solidFill>
                  <a:schemeClr val="bg1"/>
                </a:solidFill>
              </a:rPr>
              <a:t>하나 만들어줘</a:t>
            </a:r>
            <a:endParaRPr lang="en-US" altLang="ko-KR" sz="1000">
              <a:solidFill>
                <a:schemeClr val="bg1"/>
              </a:solidFill>
            </a:endParaRPr>
          </a:p>
          <a:p>
            <a:endParaRPr lang="en-US" altLang="ko-KR" sz="1000">
              <a:solidFill>
                <a:schemeClr val="bg1"/>
              </a:solidFill>
            </a:endParaRPr>
          </a:p>
          <a:p>
            <a:r>
              <a:rPr lang="ko-KR" altLang="en-US" sz="1000">
                <a:solidFill>
                  <a:schemeClr val="bg1"/>
                </a:solidFill>
              </a:rPr>
              <a:t>페이지를 탭으로 구분할 수 있도록 개발해줘</a:t>
            </a:r>
          </a:p>
        </p:txBody>
      </p:sp>
    </p:spTree>
    <p:extLst>
      <p:ext uri="{BB962C8B-B14F-4D97-AF65-F5344CB8AC3E}">
        <p14:creationId xmlns:p14="http://schemas.microsoft.com/office/powerpoint/2010/main" val="614828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웹 화면 생성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21328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웹페이지 이해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0691197-21A3-1A60-E533-325CBAA59956}"/>
              </a:ext>
            </a:extLst>
          </p:cNvPr>
          <p:cNvSpPr txBox="1"/>
          <p:nvPr/>
        </p:nvSpPr>
        <p:spPr>
          <a:xfrm>
            <a:off x="107504" y="2571750"/>
            <a:ext cx="87228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&lt;</a:t>
            </a:r>
            <a:r>
              <a:rPr lang="ko-KR" altLang="en-US" err="1"/>
              <a:t>head</a:t>
            </a:r>
            <a:r>
              <a:rPr lang="ko-KR" altLang="en-US"/>
              <a:t>&gt;</a:t>
            </a:r>
          </a:p>
          <a:p>
            <a:r>
              <a:rPr lang="ko-KR" altLang="en-US"/>
              <a:t>    &lt;</a:t>
            </a:r>
            <a:r>
              <a:rPr lang="ko-KR" altLang="en-US" err="1"/>
              <a:t>meta</a:t>
            </a:r>
            <a:r>
              <a:rPr lang="ko-KR" altLang="en-US"/>
              <a:t> </a:t>
            </a:r>
            <a:r>
              <a:rPr lang="ko-KR" altLang="en-US" err="1"/>
              <a:t>charset</a:t>
            </a:r>
            <a:r>
              <a:rPr lang="ko-KR" altLang="en-US"/>
              <a:t>="</a:t>
            </a:r>
            <a:r>
              <a:rPr lang="ko-KR" altLang="en-US" err="1"/>
              <a:t>UTF</a:t>
            </a:r>
            <a:r>
              <a:rPr lang="ko-KR" altLang="en-US"/>
              <a:t>-8"&gt;</a:t>
            </a:r>
          </a:p>
          <a:p>
            <a:r>
              <a:rPr lang="ko-KR" altLang="en-US"/>
              <a:t>    &lt;</a:t>
            </a:r>
            <a:r>
              <a:rPr lang="ko-KR" altLang="en-US" err="1"/>
              <a:t>meta</a:t>
            </a:r>
            <a:r>
              <a:rPr lang="ko-KR" altLang="en-US"/>
              <a:t> </a:t>
            </a:r>
            <a:r>
              <a:rPr lang="ko-KR" altLang="en-US" err="1"/>
              <a:t>name</a:t>
            </a:r>
            <a:r>
              <a:rPr lang="ko-KR" altLang="en-US"/>
              <a:t>="</a:t>
            </a:r>
            <a:r>
              <a:rPr lang="ko-KR" altLang="en-US" err="1"/>
              <a:t>viewport</a:t>
            </a:r>
            <a:r>
              <a:rPr lang="ko-KR" altLang="en-US"/>
              <a:t>" </a:t>
            </a:r>
            <a:r>
              <a:rPr lang="ko-KR" altLang="en-US" err="1"/>
              <a:t>content</a:t>
            </a:r>
            <a:r>
              <a:rPr lang="ko-KR" altLang="en-US"/>
              <a:t>="</a:t>
            </a:r>
            <a:r>
              <a:rPr lang="ko-KR" altLang="en-US" err="1"/>
              <a:t>width</a:t>
            </a:r>
            <a:r>
              <a:rPr lang="ko-KR" altLang="en-US"/>
              <a:t>=</a:t>
            </a:r>
            <a:r>
              <a:rPr lang="ko-KR" altLang="en-US" err="1"/>
              <a:t>device-width</a:t>
            </a:r>
            <a:r>
              <a:rPr lang="ko-KR" altLang="en-US"/>
              <a:t>, </a:t>
            </a:r>
            <a:r>
              <a:rPr lang="ko-KR" altLang="en-US" err="1"/>
              <a:t>initial-scale</a:t>
            </a:r>
            <a:r>
              <a:rPr lang="ko-KR" altLang="en-US"/>
              <a:t>=1, </a:t>
            </a:r>
            <a:r>
              <a:rPr lang="ko-KR" altLang="en-US" err="1"/>
              <a:t>shrink-to-fit</a:t>
            </a:r>
            <a:r>
              <a:rPr lang="ko-KR" altLang="en-US"/>
              <a:t>=</a:t>
            </a:r>
            <a:r>
              <a:rPr lang="ko-KR" altLang="en-US" err="1"/>
              <a:t>no</a:t>
            </a:r>
            <a:r>
              <a:rPr lang="ko-KR" altLang="en-US"/>
              <a:t>"&gt;</a:t>
            </a:r>
          </a:p>
          <a:p>
            <a:r>
              <a:rPr lang="ko-KR" altLang="en-US"/>
              <a:t>    &lt;</a:t>
            </a:r>
            <a:r>
              <a:rPr lang="ko-KR" altLang="en-US" err="1"/>
              <a:t>title</a:t>
            </a:r>
            <a:r>
              <a:rPr lang="ko-KR" altLang="en-US"/>
              <a:t>&gt;분석 페이지&lt;/</a:t>
            </a:r>
            <a:r>
              <a:rPr lang="ko-KR" altLang="en-US" err="1"/>
              <a:t>title</a:t>
            </a:r>
            <a:r>
              <a:rPr lang="ko-KR" altLang="en-US"/>
              <a:t>&gt;</a:t>
            </a:r>
          </a:p>
          <a:p>
            <a:r>
              <a:rPr lang="ko-KR" altLang="en-US"/>
              <a:t>    &lt;</a:t>
            </a:r>
            <a:r>
              <a:rPr lang="ko-KR" altLang="en-US" err="1"/>
              <a:t>script</a:t>
            </a:r>
            <a:r>
              <a:rPr lang="ko-KR" altLang="en-US"/>
              <a:t> </a:t>
            </a:r>
            <a:r>
              <a:rPr lang="ko-KR" altLang="en-US" err="1"/>
              <a:t>src</a:t>
            </a:r>
            <a:r>
              <a:rPr lang="ko-KR" altLang="en-US"/>
              <a:t>="</a:t>
            </a:r>
            <a:r>
              <a:rPr lang="ko-KR" altLang="en-US" err="1"/>
              <a:t>https</a:t>
            </a:r>
            <a:r>
              <a:rPr lang="ko-KR" altLang="en-US"/>
              <a:t>://</a:t>
            </a:r>
            <a:r>
              <a:rPr lang="ko-KR" altLang="en-US" err="1"/>
              <a:t>code.jquery.com</a:t>
            </a:r>
            <a:r>
              <a:rPr lang="ko-KR" altLang="en-US"/>
              <a:t>/</a:t>
            </a:r>
            <a:r>
              <a:rPr lang="ko-KR" altLang="en-US" err="1"/>
              <a:t>jquery-latest.min.js</a:t>
            </a:r>
            <a:r>
              <a:rPr lang="ko-KR" altLang="en-US"/>
              <a:t>"&gt;&lt;/</a:t>
            </a:r>
            <a:r>
              <a:rPr lang="ko-KR" altLang="en-US" err="1"/>
              <a:t>script</a:t>
            </a:r>
            <a:r>
              <a:rPr lang="ko-KR" altLang="en-US"/>
              <a:t>&gt;</a:t>
            </a:r>
          </a:p>
          <a:p>
            <a:r>
              <a:rPr lang="ko-KR" altLang="en-US"/>
              <a:t>    &lt;</a:t>
            </a:r>
            <a:r>
              <a:rPr lang="ko-KR" altLang="en-US" err="1"/>
              <a:t>script</a:t>
            </a:r>
            <a:r>
              <a:rPr lang="ko-KR" altLang="en-US"/>
              <a:t> </a:t>
            </a:r>
            <a:r>
              <a:rPr lang="ko-KR" altLang="en-US" err="1"/>
              <a:t>src</a:t>
            </a:r>
            <a:r>
              <a:rPr lang="ko-KR" altLang="en-US"/>
              <a:t>="</a:t>
            </a:r>
            <a:r>
              <a:rPr lang="ko-KR" altLang="en-US" err="1"/>
              <a:t>https</a:t>
            </a:r>
            <a:r>
              <a:rPr lang="ko-KR" altLang="en-US"/>
              <a:t>://</a:t>
            </a:r>
            <a:r>
              <a:rPr lang="ko-KR" altLang="en-US" err="1"/>
              <a:t>stackpath.bootstrapcdn.com</a:t>
            </a:r>
            <a:r>
              <a:rPr lang="ko-KR" altLang="en-US"/>
              <a:t>/</a:t>
            </a:r>
            <a:r>
              <a:rPr lang="ko-KR" altLang="en-US" err="1"/>
              <a:t>bootstrap</a:t>
            </a:r>
            <a:r>
              <a:rPr lang="ko-KR" altLang="en-US"/>
              <a:t>/4.5.2/</a:t>
            </a:r>
            <a:r>
              <a:rPr lang="ko-KR" altLang="en-US" err="1"/>
              <a:t>js</a:t>
            </a:r>
            <a:r>
              <a:rPr lang="ko-KR" altLang="en-US"/>
              <a:t>/</a:t>
            </a:r>
            <a:r>
              <a:rPr lang="ko-KR" altLang="en-US" err="1"/>
              <a:t>bootstrap.min.js</a:t>
            </a:r>
            <a:r>
              <a:rPr lang="ko-KR" altLang="en-US"/>
              <a:t>"&gt;&lt;/</a:t>
            </a:r>
            <a:r>
              <a:rPr lang="ko-KR" altLang="en-US" err="1"/>
              <a:t>script</a:t>
            </a:r>
            <a:r>
              <a:rPr lang="ko-KR" altLang="en-US"/>
              <a:t>&gt;</a:t>
            </a:r>
          </a:p>
          <a:p>
            <a:r>
              <a:rPr lang="ko-KR" altLang="en-US"/>
              <a:t>    &lt;</a:t>
            </a:r>
            <a:r>
              <a:rPr lang="ko-KR" altLang="en-US" err="1"/>
              <a:t>link</a:t>
            </a:r>
            <a:r>
              <a:rPr lang="ko-KR" altLang="en-US"/>
              <a:t> </a:t>
            </a:r>
            <a:r>
              <a:rPr lang="ko-KR" altLang="en-US" err="1"/>
              <a:t>href</a:t>
            </a:r>
            <a:r>
              <a:rPr lang="ko-KR" altLang="en-US"/>
              <a:t>="</a:t>
            </a:r>
            <a:r>
              <a:rPr lang="ko-KR" altLang="en-US" err="1"/>
              <a:t>https</a:t>
            </a:r>
            <a:r>
              <a:rPr lang="ko-KR" altLang="en-US"/>
              <a:t>://</a:t>
            </a:r>
            <a:r>
              <a:rPr lang="ko-KR" altLang="en-US" err="1"/>
              <a:t>stackpath.bootstrapcdn.com</a:t>
            </a:r>
            <a:r>
              <a:rPr lang="ko-KR" altLang="en-US"/>
              <a:t>/</a:t>
            </a:r>
            <a:r>
              <a:rPr lang="ko-KR" altLang="en-US" err="1"/>
              <a:t>bootstrap</a:t>
            </a:r>
            <a:r>
              <a:rPr lang="ko-KR" altLang="en-US"/>
              <a:t>/4.5.2/</a:t>
            </a:r>
            <a:r>
              <a:rPr lang="ko-KR" altLang="en-US" err="1"/>
              <a:t>css</a:t>
            </a:r>
            <a:r>
              <a:rPr lang="ko-KR" altLang="en-US"/>
              <a:t>/</a:t>
            </a:r>
            <a:r>
              <a:rPr lang="ko-KR" altLang="en-US" err="1"/>
              <a:t>bootstrap.min.css</a:t>
            </a:r>
            <a:r>
              <a:rPr lang="ko-KR" altLang="en-US"/>
              <a:t>" </a:t>
            </a:r>
            <a:r>
              <a:rPr lang="ko-KR" altLang="en-US" err="1"/>
              <a:t>rel</a:t>
            </a:r>
            <a:r>
              <a:rPr lang="ko-KR" altLang="en-US"/>
              <a:t>="</a:t>
            </a:r>
            <a:r>
              <a:rPr lang="ko-KR" altLang="en-US" err="1"/>
              <a:t>stylesheet</a:t>
            </a:r>
            <a:r>
              <a:rPr lang="ko-KR" altLang="en-US"/>
              <a:t>"&gt;</a:t>
            </a:r>
          </a:p>
          <a:p>
            <a:r>
              <a:rPr lang="ko-KR" altLang="en-US"/>
              <a:t>&lt;/</a:t>
            </a:r>
            <a:r>
              <a:rPr lang="ko-KR" altLang="en-US" err="1"/>
              <a:t>head</a:t>
            </a:r>
            <a:r>
              <a:rPr lang="ko-KR" altLang="en-US"/>
              <a:t>&gt;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6A1085D6-66F0-E0CB-4E20-68B7F825CA58}"/>
              </a:ext>
            </a:extLst>
          </p:cNvPr>
          <p:cNvSpPr/>
          <p:nvPr/>
        </p:nvSpPr>
        <p:spPr bwMode="auto">
          <a:xfrm>
            <a:off x="551257" y="1945399"/>
            <a:ext cx="2880320" cy="648072"/>
          </a:xfrm>
          <a:prstGeom prst="wedgeRectCallout">
            <a:avLst>
              <a:gd name="adj1" fmla="val -16865"/>
              <a:gd name="adj2" fmla="val 75987"/>
            </a:avLst>
          </a:prstGeom>
          <a:solidFill>
            <a:srgbClr val="00B05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>
                <a:solidFill>
                  <a:schemeClr val="bg1"/>
                </a:solidFill>
              </a:rPr>
              <a:t>문서가 </a:t>
            </a:r>
            <a:r>
              <a:rPr lang="en-US" altLang="ko-KR" sz="1000">
                <a:solidFill>
                  <a:schemeClr val="bg1"/>
                </a:solidFill>
              </a:rPr>
              <a:t>UTF-8 </a:t>
            </a:r>
            <a:r>
              <a:rPr lang="ko-KR" altLang="en-US" sz="1000">
                <a:solidFill>
                  <a:schemeClr val="bg1"/>
                </a:solidFill>
              </a:rPr>
              <a:t>문자 </a:t>
            </a:r>
            <a:endParaRPr lang="en-US" altLang="ko-KR" sz="1000">
              <a:solidFill>
                <a:schemeClr val="bg1"/>
              </a:solidFill>
            </a:endParaRPr>
          </a:p>
          <a:p>
            <a:r>
              <a:rPr lang="en-US" altLang="ko-KR" sz="1000">
                <a:solidFill>
                  <a:schemeClr val="bg1"/>
                </a:solidFill>
              </a:rPr>
              <a:t>UTF-8</a:t>
            </a:r>
            <a:r>
              <a:rPr lang="ko-KR" altLang="en-US" sz="1000">
                <a:solidFill>
                  <a:schemeClr val="bg1"/>
                </a:solidFill>
              </a:rPr>
              <a:t>은 전 세계의 다양한 언어와 문자를 지원하는 유니코드 문자 인코딩 방식 중 하나</a:t>
            </a: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06C3A7CD-2CF1-C57B-F59E-B833487BDA8B}"/>
              </a:ext>
            </a:extLst>
          </p:cNvPr>
          <p:cNvSpPr/>
          <p:nvPr/>
        </p:nvSpPr>
        <p:spPr bwMode="auto">
          <a:xfrm>
            <a:off x="3635896" y="2139702"/>
            <a:ext cx="2880320" cy="648072"/>
          </a:xfrm>
          <a:prstGeom prst="wedgeRectCallout">
            <a:avLst>
              <a:gd name="adj1" fmla="val -39041"/>
              <a:gd name="adj2" fmla="val 74949"/>
            </a:avLst>
          </a:prstGeom>
          <a:solidFill>
            <a:srgbClr val="00B05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 err="1">
                <a:solidFill>
                  <a:schemeClr val="bg1"/>
                </a:solidFill>
              </a:rPr>
              <a:t>뷰포트를</a:t>
            </a:r>
            <a:r>
              <a:rPr lang="ko-KR" altLang="en-US" sz="1000">
                <a:solidFill>
                  <a:schemeClr val="bg1"/>
                </a:solidFill>
              </a:rPr>
              <a:t> 통해 접속 기기의 너비로 화면 맞춤</a:t>
            </a:r>
            <a:endParaRPr lang="en-US" altLang="ko-KR" sz="1000">
              <a:solidFill>
                <a:schemeClr val="bg1"/>
              </a:solidFill>
            </a:endParaRPr>
          </a:p>
          <a:p>
            <a:r>
              <a:rPr lang="en-US" altLang="ko-KR" sz="1000">
                <a:solidFill>
                  <a:schemeClr val="bg1"/>
                </a:solidFill>
              </a:rPr>
              <a:t>initial-scale</a:t>
            </a:r>
            <a:r>
              <a:rPr lang="ko-KR" altLang="en-US" sz="1000">
                <a:solidFill>
                  <a:schemeClr val="bg1"/>
                </a:solidFill>
              </a:rPr>
              <a:t>은 </a:t>
            </a:r>
            <a:r>
              <a:rPr lang="en-US" altLang="ko-KR" sz="1000">
                <a:solidFill>
                  <a:schemeClr val="bg1"/>
                </a:solidFill>
              </a:rPr>
              <a:t>100%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DD57DA0F-FB86-0961-A531-20C8BF093DA6}"/>
              </a:ext>
            </a:extLst>
          </p:cNvPr>
          <p:cNvSpPr/>
          <p:nvPr/>
        </p:nvSpPr>
        <p:spPr bwMode="auto">
          <a:xfrm>
            <a:off x="7092280" y="2269435"/>
            <a:ext cx="2021186" cy="648072"/>
          </a:xfrm>
          <a:prstGeom prst="wedgeRectCallout">
            <a:avLst>
              <a:gd name="adj1" fmla="val -62992"/>
              <a:gd name="adj2" fmla="val 128897"/>
            </a:avLst>
          </a:prstGeom>
          <a:solidFill>
            <a:srgbClr val="00B05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000">
                <a:solidFill>
                  <a:schemeClr val="bg1"/>
                </a:solidFill>
              </a:rPr>
              <a:t>jQuery</a:t>
            </a:r>
            <a:r>
              <a:rPr lang="ko-KR" altLang="en-US" sz="1000">
                <a:solidFill>
                  <a:schemeClr val="bg1"/>
                </a:solidFill>
              </a:rPr>
              <a:t>는 자바스크립트를 기반으로 한 빠르고 간편한 웹 개발을 위한 라이브러리</a:t>
            </a: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37E5532E-4B2D-3819-5398-24F2C46000D7}"/>
              </a:ext>
            </a:extLst>
          </p:cNvPr>
          <p:cNvSpPr/>
          <p:nvPr/>
        </p:nvSpPr>
        <p:spPr bwMode="auto">
          <a:xfrm>
            <a:off x="1619672" y="4212625"/>
            <a:ext cx="3280751" cy="491943"/>
          </a:xfrm>
          <a:prstGeom prst="wedgeRectCallout">
            <a:avLst>
              <a:gd name="adj1" fmla="val 29453"/>
              <a:gd name="adj2" fmla="val -93482"/>
            </a:avLst>
          </a:prstGeom>
          <a:solidFill>
            <a:srgbClr val="00B05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000">
                <a:solidFill>
                  <a:schemeClr val="bg1"/>
                </a:solidFill>
              </a:rPr>
              <a:t>Bootstrap</a:t>
            </a:r>
            <a:r>
              <a:rPr lang="ko-KR" altLang="en-US" sz="1000">
                <a:solidFill>
                  <a:schemeClr val="bg1"/>
                </a:solidFill>
              </a:rPr>
              <a:t>은 반응형 웹 디자인을 지원하며 모바일 기기에서의 웹 페이지 표시를 향상시키는 기능을 제공</a:t>
            </a:r>
          </a:p>
        </p:txBody>
      </p:sp>
    </p:spTree>
    <p:extLst>
      <p:ext uri="{BB962C8B-B14F-4D97-AF65-F5344CB8AC3E}">
        <p14:creationId xmlns:p14="http://schemas.microsoft.com/office/powerpoint/2010/main" val="133144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웹 화면 생성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21328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웹페이지 이해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0691197-21A3-1A60-E533-325CBAA59956}"/>
              </a:ext>
            </a:extLst>
          </p:cNvPr>
          <p:cNvSpPr txBox="1"/>
          <p:nvPr/>
        </p:nvSpPr>
        <p:spPr>
          <a:xfrm>
            <a:off x="-108520" y="2217557"/>
            <a:ext cx="93610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/>
              <a:t>&lt;!-- Intro Section --&gt;</a:t>
            </a:r>
          </a:p>
          <a:p>
            <a:r>
              <a:rPr lang="en-US" altLang="ko-KR" sz="1100"/>
              <a:t>&lt;section class="intro-section text-center </a:t>
            </a:r>
            <a:r>
              <a:rPr lang="en-US" altLang="ko-KR" sz="1100" err="1"/>
              <a:t>bg</a:t>
            </a:r>
            <a:r>
              <a:rPr lang="en-US" altLang="ko-KR" sz="1100"/>
              <a:t>-dark text-white"&gt;</a:t>
            </a:r>
          </a:p>
          <a:p>
            <a:r>
              <a:rPr lang="en-US" altLang="ko-KR" sz="1100"/>
              <a:t>    &lt;div class="container"&gt;</a:t>
            </a:r>
          </a:p>
          <a:p>
            <a:r>
              <a:rPr lang="en-US" altLang="ko-KR" sz="1100"/>
              <a:t>        &lt;div class="row"&gt;</a:t>
            </a:r>
          </a:p>
          <a:p>
            <a:r>
              <a:rPr lang="en-US" altLang="ko-KR" sz="1100"/>
              <a:t>            &lt;div class="col-md-12"&gt;</a:t>
            </a:r>
          </a:p>
          <a:p>
            <a:r>
              <a:rPr lang="en-US" altLang="ko-KR" sz="1100"/>
              <a:t>                &lt;</a:t>
            </a:r>
            <a:r>
              <a:rPr lang="en-US" altLang="ko-KR" sz="1100" err="1"/>
              <a:t>h1</a:t>
            </a:r>
            <a:r>
              <a:rPr lang="en-US" altLang="ko-KR" sz="1100"/>
              <a:t> class="display-6"&gt; </a:t>
            </a:r>
            <a:r>
              <a:rPr lang="en-US" altLang="ko-KR" sz="1100" err="1"/>
              <a:t>HKCODE</a:t>
            </a:r>
            <a:r>
              <a:rPr lang="en-US" altLang="ko-KR" sz="1100"/>
              <a:t> &lt;/</a:t>
            </a:r>
            <a:r>
              <a:rPr lang="en-US" altLang="ko-KR" sz="1100" err="1"/>
              <a:t>h1</a:t>
            </a:r>
            <a:r>
              <a:rPr lang="en-US" altLang="ko-KR" sz="1100"/>
              <a:t>&gt;</a:t>
            </a:r>
          </a:p>
          <a:p>
            <a:r>
              <a:rPr lang="en-US" altLang="ko-KR" sz="1100"/>
              <a:t>                &lt;p class="lead"&gt; &lt;a </a:t>
            </a:r>
            <a:r>
              <a:rPr lang="en-US" altLang="ko-KR" sz="1100" err="1"/>
              <a:t>href</a:t>
            </a:r>
            <a:r>
              <a:rPr lang="en-US" altLang="ko-KR" sz="1100"/>
              <a:t>="https://</a:t>
            </a:r>
            <a:r>
              <a:rPr lang="en-US" altLang="ko-KR" sz="1100" err="1"/>
              <a:t>www.youtube.com</a:t>
            </a:r>
            <a:r>
              <a:rPr lang="en-US" altLang="ko-KR" sz="1100"/>
              <a:t>/</a:t>
            </a:r>
            <a:r>
              <a:rPr lang="en-US" altLang="ko-KR" sz="1100" err="1"/>
              <a:t>hkcode</a:t>
            </a:r>
            <a:r>
              <a:rPr lang="en-US" altLang="ko-KR" sz="1100"/>
              <a:t>" style="color: yellow;"&gt;</a:t>
            </a:r>
            <a:r>
              <a:rPr lang="en-US" altLang="ko-KR" sz="1100" err="1"/>
              <a:t>www.youtube.com</a:t>
            </a:r>
            <a:r>
              <a:rPr lang="en-US" altLang="ko-KR" sz="1100"/>
              <a:t>/</a:t>
            </a:r>
            <a:r>
              <a:rPr lang="en-US" altLang="ko-KR" sz="1100" err="1"/>
              <a:t>hkcode</a:t>
            </a:r>
            <a:r>
              <a:rPr lang="en-US" altLang="ko-KR" sz="1100"/>
              <a:t> &lt;/a&gt;&lt;/p&gt;</a:t>
            </a:r>
          </a:p>
          <a:p>
            <a:r>
              <a:rPr lang="en-US" altLang="ko-KR" sz="1100"/>
              <a:t>            &lt;/div&gt;</a:t>
            </a:r>
          </a:p>
          <a:p>
            <a:r>
              <a:rPr lang="en-US" altLang="ko-KR" sz="1100"/>
              <a:t>        &lt;/div&gt;</a:t>
            </a:r>
          </a:p>
          <a:p>
            <a:r>
              <a:rPr lang="en-US" altLang="ko-KR" sz="1100"/>
              <a:t>    &lt;/div&gt;</a:t>
            </a:r>
          </a:p>
          <a:p>
            <a:r>
              <a:rPr lang="en-US" altLang="ko-KR" sz="1100"/>
              <a:t>&lt;/section&gt;</a:t>
            </a:r>
            <a:endParaRPr lang="ko-KR" altLang="en-US" sz="1100"/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6A1085D6-66F0-E0CB-4E20-68B7F825CA58}"/>
              </a:ext>
            </a:extLst>
          </p:cNvPr>
          <p:cNvSpPr/>
          <p:nvPr/>
        </p:nvSpPr>
        <p:spPr bwMode="auto">
          <a:xfrm>
            <a:off x="392223" y="1581121"/>
            <a:ext cx="2880320" cy="347599"/>
          </a:xfrm>
          <a:prstGeom prst="wedgeRectCallout">
            <a:avLst>
              <a:gd name="adj1" fmla="val -16865"/>
              <a:gd name="adj2" fmla="val 75987"/>
            </a:avLst>
          </a:prstGeom>
          <a:solidFill>
            <a:srgbClr val="00B05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>
                <a:solidFill>
                  <a:schemeClr val="bg1"/>
                </a:solidFill>
              </a:rPr>
              <a:t>일반 </a:t>
            </a:r>
            <a:r>
              <a:rPr lang="ko-KR" altLang="en-US" sz="1000" err="1">
                <a:solidFill>
                  <a:schemeClr val="bg1"/>
                </a:solidFill>
              </a:rPr>
              <a:t>인트로</a:t>
            </a:r>
            <a:r>
              <a:rPr lang="ko-KR" altLang="en-US" sz="1000">
                <a:solidFill>
                  <a:schemeClr val="bg1"/>
                </a:solidFill>
              </a:rPr>
              <a:t> 섹션</a:t>
            </a:r>
            <a:r>
              <a:rPr lang="en-US" altLang="ko-KR" sz="1000">
                <a:solidFill>
                  <a:schemeClr val="bg1"/>
                </a:solidFill>
              </a:rPr>
              <a:t>! </a:t>
            </a:r>
            <a:r>
              <a:rPr lang="ko-KR" altLang="en-US" sz="1000">
                <a:solidFill>
                  <a:schemeClr val="bg1"/>
                </a:solidFill>
              </a:rPr>
              <a:t>페이지 소개</a:t>
            </a:r>
          </a:p>
        </p:txBody>
      </p:sp>
    </p:spTree>
    <p:extLst>
      <p:ext uri="{BB962C8B-B14F-4D97-AF65-F5344CB8AC3E}">
        <p14:creationId xmlns:p14="http://schemas.microsoft.com/office/powerpoint/2010/main" val="1853333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웹 화면 생성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21328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웹페이지 이해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0691197-21A3-1A60-E533-325CBAA59956}"/>
              </a:ext>
            </a:extLst>
          </p:cNvPr>
          <p:cNvSpPr txBox="1"/>
          <p:nvPr/>
        </p:nvSpPr>
        <p:spPr>
          <a:xfrm>
            <a:off x="-36512" y="1635440"/>
            <a:ext cx="964907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&lt;!-- </a:t>
            </a:r>
            <a:r>
              <a:rPr lang="ko-KR" altLang="en-US" sz="1000"/>
              <a:t>탭 메뉴 추가 </a:t>
            </a:r>
            <a:r>
              <a:rPr lang="en-US" altLang="ko-KR" sz="1000"/>
              <a:t>--&gt;</a:t>
            </a:r>
          </a:p>
          <a:p>
            <a:r>
              <a:rPr lang="en-US" altLang="ko-KR" sz="1000"/>
              <a:t>&lt;</a:t>
            </a:r>
            <a:r>
              <a:rPr lang="en-US" altLang="ko-KR" sz="1000" err="1"/>
              <a:t>ul</a:t>
            </a:r>
            <a:r>
              <a:rPr lang="en-US" altLang="ko-KR" sz="1000"/>
              <a:t> class="nav nav-tabs" id="</a:t>
            </a:r>
            <a:r>
              <a:rPr lang="en-US" altLang="ko-KR" sz="1000" err="1"/>
              <a:t>myTab</a:t>
            </a:r>
            <a:r>
              <a:rPr lang="en-US" altLang="ko-KR" sz="1000"/>
              <a:t>" role="</a:t>
            </a:r>
            <a:r>
              <a:rPr lang="en-US" altLang="ko-KR" sz="1000" err="1"/>
              <a:t>tablist</a:t>
            </a:r>
            <a:r>
              <a:rPr lang="en-US" altLang="ko-KR" sz="1000"/>
              <a:t>"&gt;</a:t>
            </a:r>
          </a:p>
          <a:p>
            <a:endParaRPr lang="en-US" altLang="ko-KR" sz="1000"/>
          </a:p>
          <a:p>
            <a:r>
              <a:rPr lang="en-US" altLang="ko-KR" sz="1000"/>
              <a:t>    &lt;li class="nav-item" role="presentation"&gt;</a:t>
            </a:r>
          </a:p>
          <a:p>
            <a:r>
              <a:rPr lang="en-US" altLang="ko-KR" sz="1000"/>
              <a:t>        &lt;a class="nav-link active" id="new-tab" data-toggle="tab" </a:t>
            </a:r>
            <a:r>
              <a:rPr lang="en-US" altLang="ko-KR" sz="1000" err="1"/>
              <a:t>href</a:t>
            </a:r>
            <a:r>
              <a:rPr lang="en-US" altLang="ko-KR" sz="1000"/>
              <a:t>="#new" role="tab" aria-controls="new" aria-selected="true"&gt;</a:t>
            </a:r>
            <a:r>
              <a:rPr lang="ko-KR" altLang="en-US" sz="1000"/>
              <a:t>예측</a:t>
            </a:r>
            <a:r>
              <a:rPr lang="en-US" altLang="ko-KR" sz="1000"/>
              <a:t>#1&lt;/a&gt;</a:t>
            </a:r>
          </a:p>
          <a:p>
            <a:r>
              <a:rPr lang="en-US" altLang="ko-KR" sz="1000"/>
              <a:t>    &lt;/li&gt;</a:t>
            </a:r>
          </a:p>
          <a:p>
            <a:r>
              <a:rPr lang="en-US" altLang="ko-KR" sz="1000"/>
              <a:t>    &lt;li class="nav-item" role="presentation"&gt;</a:t>
            </a:r>
          </a:p>
          <a:p>
            <a:r>
              <a:rPr lang="en-US" altLang="ko-KR" sz="1000"/>
              <a:t>        &lt;a class="nav-link" id="analysis-tab" data-toggle="tab" </a:t>
            </a:r>
            <a:r>
              <a:rPr lang="en-US" altLang="ko-KR" sz="1000" err="1"/>
              <a:t>href</a:t>
            </a:r>
            <a:r>
              <a:rPr lang="en-US" altLang="ko-KR" sz="1000"/>
              <a:t>="#analysis" role="tab" aria-controls="analysis" aria-selected="false"&gt;</a:t>
            </a:r>
            <a:r>
              <a:rPr lang="ko-KR" altLang="en-US" sz="1000"/>
              <a:t>예측</a:t>
            </a:r>
            <a:r>
              <a:rPr lang="en-US" altLang="ko-KR" sz="1000"/>
              <a:t>#2&lt;/a&gt;</a:t>
            </a:r>
          </a:p>
          <a:p>
            <a:r>
              <a:rPr lang="en-US" altLang="ko-KR" sz="1000"/>
              <a:t>    &lt;/li&gt;</a:t>
            </a:r>
          </a:p>
          <a:p>
            <a:r>
              <a:rPr lang="en-US" altLang="ko-KR" sz="1000"/>
              <a:t>&lt;/</a:t>
            </a:r>
            <a:r>
              <a:rPr lang="en-US" altLang="ko-KR" sz="1000" err="1"/>
              <a:t>ul</a:t>
            </a:r>
            <a:r>
              <a:rPr lang="en-US" altLang="ko-KR" sz="1000"/>
              <a:t>&gt;</a:t>
            </a:r>
            <a:endParaRPr lang="ko-KR" altLang="en-US" sz="1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92C510-6FCA-6052-4FED-450768F70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479" y="3511498"/>
            <a:ext cx="5148064" cy="1426375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76F0B1E3-4CAE-AA35-31FD-5522B475B25B}"/>
              </a:ext>
            </a:extLst>
          </p:cNvPr>
          <p:cNvSpPr/>
          <p:nvPr/>
        </p:nvSpPr>
        <p:spPr bwMode="auto">
          <a:xfrm>
            <a:off x="3419872" y="1291279"/>
            <a:ext cx="2880320" cy="347599"/>
          </a:xfrm>
          <a:prstGeom prst="wedgeRectCallout">
            <a:avLst>
              <a:gd name="adj1" fmla="val -45172"/>
              <a:gd name="adj2" fmla="val 102293"/>
            </a:avLst>
          </a:prstGeom>
          <a:solidFill>
            <a:srgbClr val="00B05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>
                <a:solidFill>
                  <a:schemeClr val="bg1"/>
                </a:solidFill>
              </a:rPr>
              <a:t>탭 메뉴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737AAE-9F30-1A40-2165-0109A2AC9E32}"/>
              </a:ext>
            </a:extLst>
          </p:cNvPr>
          <p:cNvSpPr/>
          <p:nvPr/>
        </p:nvSpPr>
        <p:spPr bwMode="auto">
          <a:xfrm>
            <a:off x="1844479" y="3511498"/>
            <a:ext cx="2295473" cy="644428"/>
          </a:xfrm>
          <a:prstGeom prst="rect">
            <a:avLst/>
          </a:prstGeom>
          <a:noFill/>
          <a:ln w="38100" cap="flat" cmpd="sng" algn="ctr">
            <a:solidFill>
              <a:srgbClr val="0B6C9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154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설명</a:t>
            </a:r>
          </a:p>
        </p:txBody>
      </p:sp>
      <p:grpSp>
        <p:nvGrpSpPr>
          <p:cNvPr id="19" name="그룹 9">
            <a:extLst>
              <a:ext uri="{FF2B5EF4-FFF2-40B4-BE49-F238E27FC236}">
                <a16:creationId xmlns:a16="http://schemas.microsoft.com/office/drawing/2014/main" id="{481009CC-8B02-402F-AB33-71143E38F773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620060"/>
            <a:ext cx="7397503" cy="490250"/>
            <a:chOff x="662673" y="1980431"/>
            <a:chExt cx="9978476" cy="648113"/>
          </a:xfrm>
        </p:grpSpPr>
        <p:pic>
          <p:nvPicPr>
            <p:cNvPr id="20" name="Picture 26" descr="그림2">
              <a:extLst>
                <a:ext uri="{FF2B5EF4-FFF2-40B4-BE49-F238E27FC236}">
                  <a16:creationId xmlns:a16="http://schemas.microsoft.com/office/drawing/2014/main" id="{4433C9AB-6D47-44C8-9799-73611E74B6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58A88CA-36B1-4B06-B6E0-7F95C45F5E15}"/>
                </a:ext>
              </a:extLst>
            </p:cNvPr>
            <p:cNvSpPr/>
            <p:nvPr/>
          </p:nvSpPr>
          <p:spPr>
            <a:xfrm>
              <a:off x="911746" y="2055249"/>
              <a:ext cx="59331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설명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en-US" altLang="ko-KR" sz="160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feature_regression_example.csv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0FA0F2-6C90-48A2-AB7D-6160F0BCE43B}"/>
              </a:ext>
            </a:extLst>
          </p:cNvPr>
          <p:cNvGraphicFramePr>
            <a:graphicFrameLocks noGrp="1"/>
          </p:cNvGraphicFramePr>
          <p:nvPr/>
        </p:nvGraphicFramePr>
        <p:xfrm>
          <a:off x="963608" y="1692430"/>
          <a:ext cx="7454160" cy="3268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954">
                  <a:extLst>
                    <a:ext uri="{9D8B030D-6E8A-4147-A177-3AD203B41FA5}">
                      <a16:colId xmlns:a16="http://schemas.microsoft.com/office/drawing/2014/main" val="272648431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78263088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006707345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810964158"/>
                    </a:ext>
                  </a:extLst>
                </a:gridCol>
                <a:gridCol w="655302">
                  <a:extLst>
                    <a:ext uri="{9D8B030D-6E8A-4147-A177-3AD203B41FA5}">
                      <a16:colId xmlns:a16="http://schemas.microsoft.com/office/drawing/2014/main" val="3512825558"/>
                    </a:ext>
                  </a:extLst>
                </a:gridCol>
                <a:gridCol w="1837536">
                  <a:extLst>
                    <a:ext uri="{9D8B030D-6E8A-4147-A177-3AD203B41FA5}">
                      <a16:colId xmlns:a16="http://schemas.microsoft.com/office/drawing/2014/main" val="2008035972"/>
                    </a:ext>
                  </a:extLst>
                </a:gridCol>
              </a:tblGrid>
              <a:tr h="204297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Name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Type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Description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Key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Length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Comments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5490"/>
                  </a:ext>
                </a:extLst>
              </a:tr>
              <a:tr h="18039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REGIONID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str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지역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미국</a:t>
                      </a:r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영국 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63233"/>
                  </a:ext>
                </a:extLst>
              </a:tr>
              <a:tr h="18039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PRODUCTGROUP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str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TV, </a:t>
                      </a:r>
                      <a:r>
                        <a:rPr kumimoji="1" lang="ko-KR" altLang="en-US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428730"/>
                  </a:ext>
                </a:extLst>
              </a:tr>
              <a:tr h="18039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PRODUCT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str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LEDTV,</a:t>
                      </a:r>
                      <a:r>
                        <a:rPr kumimoji="1" lang="ko-KR" altLang="en-US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</a:t>
                      </a:r>
                      <a:r>
                        <a:rPr kumimoji="1" lang="ko-KR" altLang="en-US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색볼펜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340674"/>
                  </a:ext>
                </a:extLst>
              </a:tr>
              <a:tr h="18039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ITEM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str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실제 판매 아이템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실제모델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761644"/>
                  </a:ext>
                </a:extLst>
              </a:tr>
              <a:tr h="18039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YEARWEEK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int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연주차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201701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966949"/>
                  </a:ext>
                </a:extLst>
              </a:tr>
              <a:tr h="18039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YEAR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int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2017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414415"/>
                  </a:ext>
                </a:extLst>
              </a:tr>
              <a:tr h="18039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WEEK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int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01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72429"/>
                  </a:ext>
                </a:extLst>
              </a:tr>
              <a:tr h="18039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QTY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float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판매량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015255"/>
                  </a:ext>
                </a:extLst>
              </a:tr>
              <a:tr h="18039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HOLIDAY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str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홀리데이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Y: </a:t>
                      </a:r>
                      <a:r>
                        <a:rPr kumimoji="1" lang="ko-KR" altLang="en-US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존재</a:t>
                      </a:r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</a:t>
                      </a:r>
                      <a:r>
                        <a:rPr kumimoji="1" lang="ko-KR" altLang="en-US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N: </a:t>
                      </a:r>
                      <a:r>
                        <a:rPr kumimoji="1" lang="ko-KR" altLang="en-US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미 존재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765839"/>
                  </a:ext>
                </a:extLst>
              </a:tr>
              <a:tr h="18039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HCLUS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int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홀리데이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1(</a:t>
                      </a:r>
                      <a:r>
                        <a:rPr kumimoji="1" lang="ko-KR" altLang="en-US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대휴일</a:t>
                      </a:r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), 4(</a:t>
                      </a:r>
                      <a:r>
                        <a:rPr kumimoji="1" lang="ko-KR" altLang="en-US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소규모 휴일</a:t>
                      </a:r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836847"/>
                  </a:ext>
                </a:extLst>
              </a:tr>
              <a:tr h="18039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PROMOTION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str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프로모션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Y: </a:t>
                      </a:r>
                      <a:r>
                        <a:rPr kumimoji="1" lang="ko-KR" altLang="en-US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존재</a:t>
                      </a:r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N: </a:t>
                      </a:r>
                      <a:r>
                        <a:rPr kumimoji="1" lang="ko-KR" altLang="en-US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미 존재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2432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PRO_PERCENT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float</a:t>
                      </a:r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5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할인율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05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59372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9F606B8-C727-4FDF-9394-FB045F7845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533" b="52409"/>
          <a:stretch/>
        </p:blipFill>
        <p:spPr>
          <a:xfrm>
            <a:off x="844920" y="1077302"/>
            <a:ext cx="7454160" cy="49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63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E0ACB4D-45FB-EF1E-FBF8-F797526C7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7" y="3312839"/>
            <a:ext cx="4659809" cy="1654612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웹 화면 생성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21328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웹페이지 이해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0691197-21A3-1A60-E533-325CBAA59956}"/>
              </a:ext>
            </a:extLst>
          </p:cNvPr>
          <p:cNvSpPr txBox="1"/>
          <p:nvPr/>
        </p:nvSpPr>
        <p:spPr>
          <a:xfrm>
            <a:off x="-36512" y="1635440"/>
            <a:ext cx="88569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 	    &lt;div class="form-group"&gt;</a:t>
            </a:r>
          </a:p>
          <a:p>
            <a:r>
              <a:rPr lang="en-US" altLang="ko-KR" sz="1000"/>
              <a:t>                            &lt;label for="</a:t>
            </a:r>
            <a:r>
              <a:rPr lang="en-US" altLang="ko-KR" sz="1000" err="1"/>
              <a:t>input4</a:t>
            </a:r>
            <a:r>
              <a:rPr lang="en-US" altLang="ko-KR" sz="1000"/>
              <a:t>"&gt;</a:t>
            </a:r>
            <a:r>
              <a:rPr lang="ko-KR" altLang="en-US" sz="1000"/>
              <a:t>입력변수</a:t>
            </a:r>
            <a:r>
              <a:rPr lang="en-US" altLang="ko-KR" sz="1000"/>
              <a:t>4&lt;/label&gt;</a:t>
            </a:r>
          </a:p>
          <a:p>
            <a:r>
              <a:rPr lang="en-US" altLang="ko-KR" sz="1000"/>
              <a:t>                            &lt;input type="text" class="form-control" id="</a:t>
            </a:r>
            <a:r>
              <a:rPr lang="en-US" altLang="ko-KR" sz="1000" err="1"/>
              <a:t>features4</a:t>
            </a:r>
            <a:r>
              <a:rPr lang="en-US" altLang="ko-KR" sz="1000"/>
              <a:t>" placeholder="</a:t>
            </a:r>
            <a:r>
              <a:rPr lang="ko-KR" altLang="en-US" sz="1000"/>
              <a:t>값을 입력하세요</a:t>
            </a:r>
            <a:r>
              <a:rPr lang="en-US" altLang="ko-KR" sz="1000"/>
              <a:t>"&gt;</a:t>
            </a:r>
          </a:p>
          <a:p>
            <a:r>
              <a:rPr lang="en-US" altLang="ko-KR" sz="1000"/>
              <a:t>                        &lt;/div&gt;</a:t>
            </a:r>
          </a:p>
          <a:p>
            <a:endParaRPr lang="en-US" altLang="ko-KR" sz="1000"/>
          </a:p>
          <a:p>
            <a:endParaRPr lang="en-US" altLang="ko-KR" sz="1000"/>
          </a:p>
          <a:p>
            <a:r>
              <a:rPr lang="en-US" altLang="ko-KR" sz="1000"/>
              <a:t>                        &lt;button type="button" class="</a:t>
            </a:r>
            <a:r>
              <a:rPr lang="en-US" altLang="ko-KR" sz="1000" err="1"/>
              <a:t>btn</a:t>
            </a:r>
            <a:r>
              <a:rPr lang="en-US" altLang="ko-KR" sz="1000"/>
              <a:t> </a:t>
            </a:r>
            <a:r>
              <a:rPr lang="en-US" altLang="ko-KR" sz="1000" err="1"/>
              <a:t>btn</a:t>
            </a:r>
            <a:r>
              <a:rPr lang="en-US" altLang="ko-KR" sz="1000"/>
              <a:t>-success </a:t>
            </a:r>
            <a:r>
              <a:rPr lang="en-US" altLang="ko-KR" sz="1000" err="1"/>
              <a:t>btn</a:t>
            </a:r>
            <a:r>
              <a:rPr lang="en-US" altLang="ko-KR" sz="1000"/>
              <a:t>-block" id="</a:t>
            </a:r>
            <a:r>
              <a:rPr lang="en-US" altLang="ko-KR" sz="1000" err="1"/>
              <a:t>downloadBtn1</a:t>
            </a:r>
            <a:r>
              <a:rPr lang="en-US" altLang="ko-KR" sz="1000"/>
              <a:t>"&gt;</a:t>
            </a:r>
            <a:r>
              <a:rPr lang="ko-KR" altLang="en-US" sz="1000"/>
              <a:t>샘플데이터 다운로드</a:t>
            </a:r>
            <a:r>
              <a:rPr lang="en-US" altLang="ko-KR" sz="1000"/>
              <a:t>&lt;/button&gt;</a:t>
            </a:r>
          </a:p>
          <a:p>
            <a:r>
              <a:rPr lang="en-US" altLang="ko-KR" sz="1000"/>
              <a:t>                        &lt;</a:t>
            </a:r>
            <a:r>
              <a:rPr lang="en-US" altLang="ko-KR" sz="1000" err="1"/>
              <a:t>br</a:t>
            </a:r>
            <a:r>
              <a:rPr lang="en-US" altLang="ko-KR" sz="1000"/>
              <a:t>&gt;</a:t>
            </a:r>
          </a:p>
          <a:p>
            <a:r>
              <a:rPr lang="en-US" altLang="ko-KR" sz="1000"/>
              <a:t>                        &lt;button type="button" class="</a:t>
            </a:r>
            <a:r>
              <a:rPr lang="en-US" altLang="ko-KR" sz="1000" err="1"/>
              <a:t>btn</a:t>
            </a:r>
            <a:r>
              <a:rPr lang="en-US" altLang="ko-KR" sz="1000"/>
              <a:t> </a:t>
            </a:r>
            <a:r>
              <a:rPr lang="en-US" altLang="ko-KR" sz="1000" err="1"/>
              <a:t>btn</a:t>
            </a:r>
            <a:r>
              <a:rPr lang="en-US" altLang="ko-KR" sz="1000"/>
              <a:t>-primary </a:t>
            </a:r>
            <a:r>
              <a:rPr lang="en-US" altLang="ko-KR" sz="1000" err="1"/>
              <a:t>btn</a:t>
            </a:r>
            <a:r>
              <a:rPr lang="en-US" altLang="ko-KR" sz="1000"/>
              <a:t>-block" id="</a:t>
            </a:r>
            <a:r>
              <a:rPr lang="en-US" altLang="ko-KR" sz="1000" err="1"/>
              <a:t>prdBtn</a:t>
            </a:r>
            <a:r>
              <a:rPr lang="en-US" altLang="ko-KR" sz="1000"/>
              <a:t>"&gt;</a:t>
            </a:r>
            <a:r>
              <a:rPr lang="ko-KR" altLang="en-US" sz="1000"/>
              <a:t>분석 시작</a:t>
            </a:r>
            <a:r>
              <a:rPr lang="en-US" altLang="ko-KR" sz="1000"/>
              <a:t>&lt;/button&gt;</a:t>
            </a:r>
            <a:endParaRPr lang="ko-KR" altLang="en-US" sz="1000"/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76F0B1E3-4CAE-AA35-31FD-5522B475B25B}"/>
              </a:ext>
            </a:extLst>
          </p:cNvPr>
          <p:cNvSpPr/>
          <p:nvPr/>
        </p:nvSpPr>
        <p:spPr bwMode="auto">
          <a:xfrm>
            <a:off x="5478989" y="3310438"/>
            <a:ext cx="2880320" cy="347599"/>
          </a:xfrm>
          <a:prstGeom prst="wedgeRectCallout">
            <a:avLst>
              <a:gd name="adj1" fmla="val -53109"/>
              <a:gd name="adj2" fmla="val -108157"/>
            </a:avLst>
          </a:prstGeom>
          <a:solidFill>
            <a:srgbClr val="00B05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>
                <a:solidFill>
                  <a:schemeClr val="bg1"/>
                </a:solidFill>
              </a:rPr>
              <a:t>버튼 </a:t>
            </a:r>
            <a:r>
              <a:rPr lang="en-US" altLang="ko-KR" sz="1000">
                <a:solidFill>
                  <a:schemeClr val="bg1"/>
                </a:solidFill>
              </a:rPr>
              <a:t>ID </a:t>
            </a:r>
            <a:r>
              <a:rPr lang="ko-KR" altLang="en-US" sz="1000">
                <a:solidFill>
                  <a:schemeClr val="bg1"/>
                </a:solidFill>
              </a:rPr>
              <a:t>중요 향후 </a:t>
            </a:r>
            <a:r>
              <a:rPr lang="en-US" altLang="ko-KR" sz="1000">
                <a:solidFill>
                  <a:schemeClr val="bg1"/>
                </a:solidFill>
              </a:rPr>
              <a:t>JavaScript</a:t>
            </a:r>
            <a:r>
              <a:rPr lang="ko-KR" altLang="en-US" sz="1000">
                <a:solidFill>
                  <a:schemeClr val="bg1"/>
                </a:solidFill>
              </a:rPr>
              <a:t>와 연동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737AAE-9F30-1A40-2165-0109A2AC9E32}"/>
              </a:ext>
            </a:extLst>
          </p:cNvPr>
          <p:cNvSpPr/>
          <p:nvPr/>
        </p:nvSpPr>
        <p:spPr bwMode="auto">
          <a:xfrm>
            <a:off x="770959" y="4443958"/>
            <a:ext cx="4659809" cy="493802"/>
          </a:xfrm>
          <a:prstGeom prst="rect">
            <a:avLst/>
          </a:prstGeom>
          <a:noFill/>
          <a:ln w="38100" cap="flat" cmpd="sng" algn="ctr">
            <a:solidFill>
              <a:srgbClr val="0B6C9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49F8DFED-AD4D-0082-9F14-B841695F7F71}"/>
              </a:ext>
            </a:extLst>
          </p:cNvPr>
          <p:cNvSpPr/>
          <p:nvPr/>
        </p:nvSpPr>
        <p:spPr bwMode="auto">
          <a:xfrm>
            <a:off x="4374427" y="1410156"/>
            <a:ext cx="3479543" cy="347599"/>
          </a:xfrm>
          <a:prstGeom prst="wedgeRectCallout">
            <a:avLst>
              <a:gd name="adj1" fmla="val -48347"/>
              <a:gd name="adj2" fmla="val 106677"/>
            </a:avLst>
          </a:prstGeom>
          <a:solidFill>
            <a:srgbClr val="00B05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 err="1">
                <a:solidFill>
                  <a:schemeClr val="bg1"/>
                </a:solidFill>
              </a:rPr>
              <a:t>입력텍스트</a:t>
            </a:r>
            <a:r>
              <a:rPr lang="ko-KR" altLang="en-US" sz="1000">
                <a:solidFill>
                  <a:schemeClr val="bg1"/>
                </a:solidFill>
              </a:rPr>
              <a:t> 관련 </a:t>
            </a:r>
            <a:r>
              <a:rPr lang="en-US" altLang="ko-KR" sz="1000">
                <a:solidFill>
                  <a:schemeClr val="bg1"/>
                </a:solidFill>
              </a:rPr>
              <a:t>ID </a:t>
            </a:r>
            <a:r>
              <a:rPr lang="ko-KR" altLang="en-US" sz="1000">
                <a:solidFill>
                  <a:schemeClr val="bg1"/>
                </a:solidFill>
              </a:rPr>
              <a:t>중요 입력 값 가져올 수 있음</a:t>
            </a:r>
          </a:p>
        </p:txBody>
      </p:sp>
    </p:spTree>
    <p:extLst>
      <p:ext uri="{BB962C8B-B14F-4D97-AF65-F5344CB8AC3E}">
        <p14:creationId xmlns:p14="http://schemas.microsoft.com/office/powerpoint/2010/main" val="1364674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웹 화면 생성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21328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웹페이지 이해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F49DB42-2133-22FB-D8FE-3843AF75F980}"/>
              </a:ext>
            </a:extLst>
          </p:cNvPr>
          <p:cNvSpPr txBox="1"/>
          <p:nvPr/>
        </p:nvSpPr>
        <p:spPr>
          <a:xfrm>
            <a:off x="21729" y="1222906"/>
            <a:ext cx="4401134" cy="378565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/>
              <a:t>&lt;</a:t>
            </a:r>
            <a:r>
              <a:rPr lang="ko-KR" altLang="en-US" err="1"/>
              <a:t>script</a:t>
            </a:r>
            <a:r>
              <a:rPr lang="ko-KR" altLang="en-US"/>
              <a:t>&gt;</a:t>
            </a:r>
          </a:p>
          <a:p>
            <a:r>
              <a:rPr lang="ko-KR" altLang="en-US" err="1"/>
              <a:t>var</a:t>
            </a:r>
            <a:r>
              <a:rPr lang="ko-KR" altLang="en-US"/>
              <a:t> </a:t>
            </a:r>
            <a:r>
              <a:rPr lang="ko-KR" altLang="en-US" err="1"/>
              <a:t>newHostname</a:t>
            </a:r>
            <a:r>
              <a:rPr lang="ko-KR" altLang="en-US"/>
              <a:t> = "43.201.65.73";</a:t>
            </a:r>
          </a:p>
          <a:p>
            <a:r>
              <a:rPr lang="ko-KR" altLang="en-US" err="1"/>
              <a:t>var</a:t>
            </a:r>
            <a:r>
              <a:rPr lang="ko-KR" altLang="en-US"/>
              <a:t> </a:t>
            </a:r>
            <a:r>
              <a:rPr lang="ko-KR" altLang="en-US" err="1"/>
              <a:t>newPort</a:t>
            </a:r>
            <a:r>
              <a:rPr lang="ko-KR" altLang="en-US"/>
              <a:t> = "1302"</a:t>
            </a:r>
          </a:p>
          <a:p>
            <a:endParaRPr lang="en-US" altLang="ko-KR"/>
          </a:p>
          <a:p>
            <a:r>
              <a:rPr lang="ko-KR" altLang="en-US"/>
              <a:t>$("#</a:t>
            </a:r>
            <a:r>
              <a:rPr lang="ko-KR" altLang="en-US" err="1"/>
              <a:t>prdBtn</a:t>
            </a:r>
            <a:r>
              <a:rPr lang="ko-KR" altLang="en-US"/>
              <a:t>").</a:t>
            </a:r>
            <a:r>
              <a:rPr lang="ko-KR" altLang="en-US" err="1"/>
              <a:t>click</a:t>
            </a:r>
            <a:r>
              <a:rPr lang="ko-KR" altLang="en-US"/>
              <a:t>(</a:t>
            </a:r>
            <a:r>
              <a:rPr lang="ko-KR" altLang="en-US" err="1"/>
              <a:t>function</a:t>
            </a:r>
            <a:r>
              <a:rPr lang="ko-KR" altLang="en-US"/>
              <a:t>(){</a:t>
            </a:r>
          </a:p>
          <a:p>
            <a:endParaRPr lang="ko-KR" altLang="en-US"/>
          </a:p>
          <a:p>
            <a:r>
              <a:rPr lang="ko-KR" altLang="en-US"/>
              <a:t>        </a:t>
            </a:r>
            <a:r>
              <a:rPr lang="ko-KR" altLang="en-US" err="1"/>
              <a:t>let</a:t>
            </a:r>
            <a:r>
              <a:rPr lang="ko-KR" altLang="en-US"/>
              <a:t> </a:t>
            </a:r>
            <a:r>
              <a:rPr lang="ko-KR" altLang="en-US" err="1"/>
              <a:t>selectedFeat1</a:t>
            </a:r>
            <a:r>
              <a:rPr lang="ko-KR" altLang="en-US"/>
              <a:t> = </a:t>
            </a:r>
            <a:r>
              <a:rPr lang="ko-KR" altLang="en-US" err="1"/>
              <a:t>Number</a:t>
            </a:r>
            <a:r>
              <a:rPr lang="ko-KR" altLang="en-US"/>
              <a:t>($("#</a:t>
            </a:r>
            <a:r>
              <a:rPr lang="ko-KR" altLang="en-US" err="1"/>
              <a:t>features1</a:t>
            </a:r>
            <a:r>
              <a:rPr lang="ko-KR" altLang="en-US"/>
              <a:t>").</a:t>
            </a:r>
            <a:r>
              <a:rPr lang="ko-KR" altLang="en-US" err="1"/>
              <a:t>val</a:t>
            </a:r>
            <a:r>
              <a:rPr lang="ko-KR" altLang="en-US"/>
              <a:t>());</a:t>
            </a:r>
          </a:p>
          <a:p>
            <a:r>
              <a:rPr lang="ko-KR" altLang="en-US"/>
              <a:t>        </a:t>
            </a:r>
            <a:r>
              <a:rPr lang="ko-KR" altLang="en-US" err="1"/>
              <a:t>let</a:t>
            </a:r>
            <a:r>
              <a:rPr lang="ko-KR" altLang="en-US"/>
              <a:t> </a:t>
            </a:r>
            <a:r>
              <a:rPr lang="ko-KR" altLang="en-US" err="1"/>
              <a:t>selectedFeat2</a:t>
            </a:r>
            <a:r>
              <a:rPr lang="ko-KR" altLang="en-US"/>
              <a:t> = </a:t>
            </a:r>
            <a:r>
              <a:rPr lang="ko-KR" altLang="en-US" err="1"/>
              <a:t>Number</a:t>
            </a:r>
            <a:r>
              <a:rPr lang="ko-KR" altLang="en-US"/>
              <a:t>($("#</a:t>
            </a:r>
            <a:r>
              <a:rPr lang="ko-KR" altLang="en-US" err="1"/>
              <a:t>features2</a:t>
            </a:r>
            <a:r>
              <a:rPr lang="ko-KR" altLang="en-US"/>
              <a:t>").</a:t>
            </a:r>
            <a:r>
              <a:rPr lang="ko-KR" altLang="en-US" err="1"/>
              <a:t>val</a:t>
            </a:r>
            <a:r>
              <a:rPr lang="ko-KR" altLang="en-US"/>
              <a:t>());</a:t>
            </a:r>
          </a:p>
          <a:p>
            <a:r>
              <a:rPr lang="ko-KR" altLang="en-US"/>
              <a:t>        </a:t>
            </a:r>
            <a:r>
              <a:rPr lang="ko-KR" altLang="en-US" err="1"/>
              <a:t>let</a:t>
            </a:r>
            <a:r>
              <a:rPr lang="ko-KR" altLang="en-US"/>
              <a:t> </a:t>
            </a:r>
            <a:r>
              <a:rPr lang="ko-KR" altLang="en-US" err="1"/>
              <a:t>selectedFeat3</a:t>
            </a:r>
            <a:r>
              <a:rPr lang="ko-KR" altLang="en-US"/>
              <a:t> = </a:t>
            </a:r>
            <a:r>
              <a:rPr lang="ko-KR" altLang="en-US" err="1"/>
              <a:t>Number</a:t>
            </a:r>
            <a:r>
              <a:rPr lang="ko-KR" altLang="en-US"/>
              <a:t>($("#</a:t>
            </a:r>
            <a:r>
              <a:rPr lang="ko-KR" altLang="en-US" err="1"/>
              <a:t>features3</a:t>
            </a:r>
            <a:r>
              <a:rPr lang="ko-KR" altLang="en-US"/>
              <a:t>").</a:t>
            </a:r>
            <a:r>
              <a:rPr lang="ko-KR" altLang="en-US" err="1"/>
              <a:t>val</a:t>
            </a:r>
            <a:r>
              <a:rPr lang="ko-KR" altLang="en-US"/>
              <a:t>());</a:t>
            </a:r>
          </a:p>
          <a:p>
            <a:r>
              <a:rPr lang="ko-KR" altLang="en-US"/>
              <a:t>        </a:t>
            </a:r>
            <a:r>
              <a:rPr lang="ko-KR" altLang="en-US" err="1"/>
              <a:t>let</a:t>
            </a:r>
            <a:r>
              <a:rPr lang="ko-KR" altLang="en-US"/>
              <a:t> </a:t>
            </a:r>
            <a:r>
              <a:rPr lang="ko-KR" altLang="en-US" err="1"/>
              <a:t>selectedFeat4</a:t>
            </a:r>
            <a:r>
              <a:rPr lang="ko-KR" altLang="en-US"/>
              <a:t> = </a:t>
            </a:r>
            <a:r>
              <a:rPr lang="ko-KR" altLang="en-US" err="1"/>
              <a:t>Number</a:t>
            </a:r>
            <a:r>
              <a:rPr lang="ko-KR" altLang="en-US"/>
              <a:t>($("#</a:t>
            </a:r>
            <a:r>
              <a:rPr lang="ko-KR" altLang="en-US" err="1"/>
              <a:t>features4</a:t>
            </a:r>
            <a:r>
              <a:rPr lang="ko-KR" altLang="en-US"/>
              <a:t>").</a:t>
            </a:r>
            <a:r>
              <a:rPr lang="ko-KR" altLang="en-US" err="1"/>
              <a:t>val</a:t>
            </a:r>
            <a:r>
              <a:rPr lang="ko-KR" altLang="en-US"/>
              <a:t>());</a:t>
            </a:r>
          </a:p>
          <a:p>
            <a:endParaRPr lang="ko-KR" altLang="en-US"/>
          </a:p>
          <a:p>
            <a:r>
              <a:rPr lang="ko-KR" altLang="en-US"/>
              <a:t>        </a:t>
            </a:r>
            <a:r>
              <a:rPr lang="ko-KR" altLang="en-US" err="1"/>
              <a:t>let</a:t>
            </a:r>
            <a:r>
              <a:rPr lang="ko-KR" altLang="en-US"/>
              <a:t> </a:t>
            </a:r>
            <a:r>
              <a:rPr lang="ko-KR" altLang="en-US" err="1"/>
              <a:t>urlBase</a:t>
            </a:r>
            <a:r>
              <a:rPr lang="ko-KR" altLang="en-US"/>
              <a:t> = `</a:t>
            </a:r>
            <a:r>
              <a:rPr lang="ko-KR" altLang="en-US" err="1"/>
              <a:t>http</a:t>
            </a:r>
            <a:r>
              <a:rPr lang="ko-KR" altLang="en-US"/>
              <a:t>://${</a:t>
            </a:r>
            <a:r>
              <a:rPr lang="ko-KR" altLang="en-US" err="1"/>
              <a:t>newHostname</a:t>
            </a:r>
            <a:r>
              <a:rPr lang="ko-KR" altLang="en-US"/>
              <a:t>}:${</a:t>
            </a:r>
            <a:r>
              <a:rPr lang="ko-KR" altLang="en-US" err="1"/>
              <a:t>newPort</a:t>
            </a:r>
            <a:r>
              <a:rPr lang="ko-KR" altLang="en-US"/>
              <a:t>}`;</a:t>
            </a:r>
          </a:p>
          <a:p>
            <a:r>
              <a:rPr lang="ko-KR" altLang="en-US"/>
              <a:t>        </a:t>
            </a:r>
            <a:r>
              <a:rPr lang="ko-KR" altLang="en-US" err="1"/>
              <a:t>let</a:t>
            </a:r>
            <a:r>
              <a:rPr lang="ko-KR" altLang="en-US"/>
              <a:t> </a:t>
            </a:r>
            <a:r>
              <a:rPr lang="ko-KR" altLang="en-US" err="1"/>
              <a:t>urlFullBase</a:t>
            </a:r>
            <a:r>
              <a:rPr lang="ko-KR" altLang="en-US"/>
              <a:t> = </a:t>
            </a:r>
            <a:r>
              <a:rPr lang="ko-KR" altLang="en-US" err="1"/>
              <a:t>urlBase</a:t>
            </a:r>
            <a:r>
              <a:rPr lang="ko-KR" altLang="en-US"/>
              <a:t>+"/</a:t>
            </a:r>
            <a:r>
              <a:rPr lang="ko-KR" altLang="en-US" err="1"/>
              <a:t>predictBase</a:t>
            </a:r>
            <a:r>
              <a:rPr lang="ko-KR" altLang="en-US"/>
              <a:t>";</a:t>
            </a:r>
          </a:p>
          <a:p>
            <a:r>
              <a:rPr lang="ko-KR" altLang="en-US"/>
              <a:t>        </a:t>
            </a:r>
            <a:r>
              <a:rPr lang="ko-KR" altLang="en-US" err="1"/>
              <a:t>let</a:t>
            </a:r>
            <a:r>
              <a:rPr lang="ko-KR" altLang="en-US"/>
              <a:t> </a:t>
            </a:r>
            <a:r>
              <a:rPr lang="ko-KR" altLang="en-US" err="1"/>
              <a:t>reqDataBase</a:t>
            </a:r>
            <a:r>
              <a:rPr lang="ko-KR" altLang="en-US"/>
              <a:t> = {</a:t>
            </a:r>
          </a:p>
          <a:p>
            <a:r>
              <a:rPr lang="ko-KR" altLang="en-US"/>
              <a:t>          '</a:t>
            </a:r>
            <a:r>
              <a:rPr lang="ko-KR" altLang="en-US" err="1"/>
              <a:t>b_feat1</a:t>
            </a:r>
            <a:r>
              <a:rPr lang="ko-KR" altLang="en-US"/>
              <a:t>': </a:t>
            </a:r>
            <a:r>
              <a:rPr lang="ko-KR" altLang="en-US" err="1"/>
              <a:t>selectedFeat1</a:t>
            </a:r>
            <a:r>
              <a:rPr lang="ko-KR" altLang="en-US"/>
              <a:t>,</a:t>
            </a:r>
          </a:p>
          <a:p>
            <a:r>
              <a:rPr lang="ko-KR" altLang="en-US"/>
              <a:t>          '</a:t>
            </a:r>
            <a:r>
              <a:rPr lang="ko-KR" altLang="en-US" err="1"/>
              <a:t>b_feat2</a:t>
            </a:r>
            <a:r>
              <a:rPr lang="ko-KR" altLang="en-US"/>
              <a:t>': </a:t>
            </a:r>
            <a:r>
              <a:rPr lang="ko-KR" altLang="en-US" err="1"/>
              <a:t>selectedFeat2</a:t>
            </a:r>
            <a:r>
              <a:rPr lang="ko-KR" altLang="en-US"/>
              <a:t>,</a:t>
            </a:r>
          </a:p>
          <a:p>
            <a:r>
              <a:rPr lang="ko-KR" altLang="en-US"/>
              <a:t>          '</a:t>
            </a:r>
            <a:r>
              <a:rPr lang="ko-KR" altLang="en-US" err="1"/>
              <a:t>b_feat3</a:t>
            </a:r>
            <a:r>
              <a:rPr lang="ko-KR" altLang="en-US"/>
              <a:t>': </a:t>
            </a:r>
            <a:r>
              <a:rPr lang="ko-KR" altLang="en-US" err="1"/>
              <a:t>selectedFeat3</a:t>
            </a:r>
            <a:r>
              <a:rPr lang="ko-KR" altLang="en-US"/>
              <a:t>,</a:t>
            </a:r>
          </a:p>
          <a:p>
            <a:r>
              <a:rPr lang="ko-KR" altLang="en-US"/>
              <a:t>          '</a:t>
            </a:r>
            <a:r>
              <a:rPr lang="ko-KR" altLang="en-US" err="1"/>
              <a:t>b_feat4</a:t>
            </a:r>
            <a:r>
              <a:rPr lang="ko-KR" altLang="en-US"/>
              <a:t>': </a:t>
            </a:r>
            <a:r>
              <a:rPr lang="ko-KR" altLang="en-US" err="1"/>
              <a:t>selectedFeat4</a:t>
            </a:r>
            <a:r>
              <a:rPr lang="ko-KR" altLang="en-US"/>
              <a:t>,</a:t>
            </a:r>
          </a:p>
          <a:p>
            <a:r>
              <a:rPr lang="ko-KR" altLang="en-US"/>
              <a:t>        };</a:t>
            </a:r>
          </a:p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F528BB-68D4-FAEA-A3E7-E54338CB6E82}"/>
              </a:ext>
            </a:extLst>
          </p:cNvPr>
          <p:cNvSpPr txBox="1"/>
          <p:nvPr/>
        </p:nvSpPr>
        <p:spPr>
          <a:xfrm>
            <a:off x="4536296" y="1181842"/>
            <a:ext cx="4607704" cy="378565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err="1"/>
              <a:t>const</a:t>
            </a:r>
            <a:r>
              <a:rPr lang="ko-KR" altLang="en-US"/>
              <a:t> </a:t>
            </a:r>
            <a:r>
              <a:rPr lang="ko-KR" altLang="en-US" err="1"/>
              <a:t>headersBase</a:t>
            </a:r>
            <a:r>
              <a:rPr lang="ko-KR" altLang="en-US"/>
              <a:t> = {</a:t>
            </a:r>
          </a:p>
          <a:p>
            <a:r>
              <a:rPr lang="ko-KR" altLang="en-US"/>
              <a:t>          "</a:t>
            </a:r>
            <a:r>
              <a:rPr lang="ko-KR" altLang="en-US" err="1"/>
              <a:t>Content-Type</a:t>
            </a:r>
            <a:r>
              <a:rPr lang="ko-KR" altLang="en-US"/>
              <a:t>": "</a:t>
            </a:r>
            <a:r>
              <a:rPr lang="ko-KR" altLang="en-US" err="1"/>
              <a:t>application</a:t>
            </a:r>
            <a:r>
              <a:rPr lang="ko-KR" altLang="en-US"/>
              <a:t>/</a:t>
            </a:r>
            <a:r>
              <a:rPr lang="ko-KR" altLang="en-US" err="1"/>
              <a:t>json</a:t>
            </a:r>
            <a:r>
              <a:rPr lang="ko-KR" altLang="en-US"/>
              <a:t>"</a:t>
            </a:r>
          </a:p>
          <a:p>
            <a:r>
              <a:rPr lang="ko-KR" altLang="en-US"/>
              <a:t>        };</a:t>
            </a:r>
          </a:p>
          <a:p>
            <a:r>
              <a:rPr lang="ko-KR" altLang="en-US" err="1"/>
              <a:t>const</a:t>
            </a:r>
            <a:r>
              <a:rPr lang="ko-KR" altLang="en-US"/>
              <a:t> </a:t>
            </a:r>
            <a:r>
              <a:rPr lang="ko-KR" altLang="en-US" err="1"/>
              <a:t>dataBase</a:t>
            </a:r>
            <a:r>
              <a:rPr lang="ko-KR" altLang="en-US"/>
              <a:t> = </a:t>
            </a:r>
            <a:r>
              <a:rPr lang="ko-KR" altLang="en-US" err="1"/>
              <a:t>JSON.stringify</a:t>
            </a:r>
            <a:r>
              <a:rPr lang="ko-KR" altLang="en-US"/>
              <a:t>(</a:t>
            </a:r>
            <a:r>
              <a:rPr lang="ko-KR" altLang="en-US" err="1"/>
              <a:t>reqDataBase</a:t>
            </a:r>
            <a:r>
              <a:rPr lang="ko-KR" altLang="en-US"/>
              <a:t>); </a:t>
            </a:r>
            <a:endParaRPr lang="en-US" altLang="ko-KR"/>
          </a:p>
          <a:p>
            <a:endParaRPr lang="en-US" altLang="ko-KR"/>
          </a:p>
          <a:p>
            <a:r>
              <a:rPr lang="ko-KR" altLang="en-US" err="1"/>
              <a:t>console.log</a:t>
            </a:r>
            <a:r>
              <a:rPr lang="ko-KR" altLang="en-US"/>
              <a:t>(</a:t>
            </a:r>
            <a:r>
              <a:rPr lang="ko-KR" altLang="en-US" err="1"/>
              <a:t>dataBase</a:t>
            </a:r>
            <a:r>
              <a:rPr lang="ko-KR" altLang="en-US"/>
              <a:t>);</a:t>
            </a:r>
          </a:p>
          <a:p>
            <a:r>
              <a:rPr lang="ko-KR" altLang="en-US"/>
              <a:t>        // ['</a:t>
            </a:r>
            <a:r>
              <a:rPr lang="ko-KR" altLang="en-US" err="1"/>
              <a:t>HCLUS</a:t>
            </a:r>
            <a:r>
              <a:rPr lang="ko-KR" altLang="en-US"/>
              <a:t>', '</a:t>
            </a:r>
            <a:r>
              <a:rPr lang="ko-KR" altLang="en-US" err="1"/>
              <a:t>PRO_PERCENT</a:t>
            </a:r>
            <a:r>
              <a:rPr lang="ko-KR" altLang="en-US"/>
              <a:t>', '</a:t>
            </a:r>
            <a:r>
              <a:rPr lang="ko-KR" altLang="en-US" err="1"/>
              <a:t>HO_YN</a:t>
            </a:r>
            <a:r>
              <a:rPr lang="ko-KR" altLang="en-US"/>
              <a:t>', '</a:t>
            </a:r>
            <a:r>
              <a:rPr lang="ko-KR" altLang="en-US" err="1"/>
              <a:t>PRO_YN</a:t>
            </a:r>
            <a:r>
              <a:rPr lang="ko-KR" altLang="en-US"/>
              <a:t>']</a:t>
            </a:r>
          </a:p>
          <a:p>
            <a:r>
              <a:rPr lang="ko-KR" altLang="en-US"/>
              <a:t>        $.</a:t>
            </a:r>
            <a:r>
              <a:rPr lang="ko-KR" altLang="en-US" err="1"/>
              <a:t>ajax</a:t>
            </a:r>
            <a:r>
              <a:rPr lang="ko-KR" altLang="en-US"/>
              <a:t>({</a:t>
            </a:r>
          </a:p>
          <a:p>
            <a:r>
              <a:rPr lang="ko-KR" altLang="en-US"/>
              <a:t>          </a:t>
            </a:r>
            <a:r>
              <a:rPr lang="ko-KR" altLang="en-US" err="1"/>
              <a:t>url</a:t>
            </a:r>
            <a:r>
              <a:rPr lang="ko-KR" altLang="en-US"/>
              <a:t>: </a:t>
            </a:r>
            <a:r>
              <a:rPr lang="ko-KR" altLang="en-US" err="1"/>
              <a:t>urlFullBase</a:t>
            </a:r>
            <a:r>
              <a:rPr lang="ko-KR" altLang="en-US"/>
              <a:t>,</a:t>
            </a:r>
          </a:p>
          <a:p>
            <a:r>
              <a:rPr lang="ko-KR" altLang="en-US"/>
              <a:t>          </a:t>
            </a:r>
            <a:r>
              <a:rPr lang="ko-KR" altLang="en-US" err="1"/>
              <a:t>headers</a:t>
            </a:r>
            <a:r>
              <a:rPr lang="ko-KR" altLang="en-US"/>
              <a:t>: </a:t>
            </a:r>
            <a:r>
              <a:rPr lang="ko-KR" altLang="en-US" err="1"/>
              <a:t>headersBase</a:t>
            </a:r>
            <a:r>
              <a:rPr lang="ko-KR" altLang="en-US"/>
              <a:t>,</a:t>
            </a:r>
          </a:p>
          <a:p>
            <a:r>
              <a:rPr lang="ko-KR" altLang="en-US"/>
              <a:t>          </a:t>
            </a:r>
            <a:r>
              <a:rPr lang="ko-KR" altLang="en-US" err="1"/>
              <a:t>data</a:t>
            </a:r>
            <a:r>
              <a:rPr lang="ko-KR" altLang="en-US"/>
              <a:t>: </a:t>
            </a:r>
            <a:r>
              <a:rPr lang="ko-KR" altLang="en-US" err="1"/>
              <a:t>dataBase</a:t>
            </a:r>
            <a:r>
              <a:rPr lang="ko-KR" altLang="en-US"/>
              <a:t>,</a:t>
            </a:r>
          </a:p>
          <a:p>
            <a:r>
              <a:rPr lang="ko-KR" altLang="en-US"/>
              <a:t>          </a:t>
            </a:r>
            <a:r>
              <a:rPr lang="ko-KR" altLang="en-US" err="1"/>
              <a:t>method</a:t>
            </a:r>
            <a:r>
              <a:rPr lang="ko-KR" altLang="en-US"/>
              <a:t>: 'POST',</a:t>
            </a:r>
          </a:p>
          <a:p>
            <a:r>
              <a:rPr lang="ko-KR" altLang="en-US"/>
              <a:t>          </a:t>
            </a:r>
            <a:r>
              <a:rPr lang="ko-KR" altLang="en-US" err="1"/>
              <a:t>success</a:t>
            </a:r>
            <a:r>
              <a:rPr lang="ko-KR" altLang="en-US"/>
              <a:t>: </a:t>
            </a:r>
            <a:r>
              <a:rPr lang="ko-KR" altLang="en-US" err="1"/>
              <a:t>function</a:t>
            </a:r>
            <a:r>
              <a:rPr lang="ko-KR" altLang="en-US"/>
              <a:t>(</a:t>
            </a:r>
            <a:r>
              <a:rPr lang="ko-KR" altLang="en-US" err="1"/>
              <a:t>data</a:t>
            </a:r>
            <a:r>
              <a:rPr lang="ko-KR" altLang="en-US"/>
              <a:t>) {</a:t>
            </a:r>
          </a:p>
          <a:p>
            <a:r>
              <a:rPr lang="ko-KR" altLang="en-US"/>
              <a:t>            </a:t>
            </a:r>
            <a:r>
              <a:rPr lang="ko-KR" altLang="en-US" err="1"/>
              <a:t>console.log</a:t>
            </a:r>
            <a:r>
              <a:rPr lang="ko-KR" altLang="en-US"/>
              <a:t>(</a:t>
            </a:r>
            <a:r>
              <a:rPr lang="ko-KR" altLang="en-US" err="1"/>
              <a:t>data</a:t>
            </a:r>
            <a:r>
              <a:rPr lang="ko-KR" altLang="en-US"/>
              <a:t>);</a:t>
            </a:r>
          </a:p>
          <a:p>
            <a:r>
              <a:rPr lang="ko-KR" altLang="en-US"/>
              <a:t>            // $('#</a:t>
            </a:r>
            <a:r>
              <a:rPr lang="ko-KR" altLang="en-US" err="1"/>
              <a:t>input4</a:t>
            </a:r>
            <a:r>
              <a:rPr lang="ko-KR" altLang="en-US"/>
              <a:t>').</a:t>
            </a:r>
            <a:r>
              <a:rPr lang="ko-KR" altLang="en-US" err="1"/>
              <a:t>text</a:t>
            </a:r>
            <a:r>
              <a:rPr lang="ko-KR" altLang="en-US"/>
              <a:t>(${</a:t>
            </a:r>
            <a:r>
              <a:rPr lang="ko-KR" altLang="en-US" err="1"/>
              <a:t>data.result</a:t>
            </a:r>
            <a:r>
              <a:rPr lang="ko-KR" altLang="en-US"/>
              <a:t>});</a:t>
            </a:r>
          </a:p>
          <a:p>
            <a:r>
              <a:rPr lang="ko-KR" altLang="en-US"/>
              <a:t>            $("#</a:t>
            </a:r>
            <a:r>
              <a:rPr lang="ko-KR" altLang="en-US" err="1"/>
              <a:t>baseResult</a:t>
            </a:r>
            <a:r>
              <a:rPr lang="ko-KR" altLang="en-US"/>
              <a:t>").</a:t>
            </a:r>
            <a:r>
              <a:rPr lang="ko-KR" altLang="en-US" err="1"/>
              <a:t>append</a:t>
            </a:r>
            <a:r>
              <a:rPr lang="ko-KR" altLang="en-US"/>
              <a:t> =&gt; ${</a:t>
            </a:r>
            <a:r>
              <a:rPr lang="ko-KR" altLang="en-US" err="1"/>
              <a:t>data.result</a:t>
            </a:r>
            <a:r>
              <a:rPr lang="ko-KR" altLang="en-US"/>
              <a:t>}]&lt;/</a:t>
            </a:r>
            <a:r>
              <a:rPr lang="ko-KR" altLang="en-US" err="1"/>
              <a:t>div</a:t>
            </a:r>
            <a:r>
              <a:rPr lang="ko-KR" altLang="en-US"/>
              <a:t>&gt;`);</a:t>
            </a:r>
          </a:p>
          <a:p>
            <a:r>
              <a:rPr lang="ko-KR" altLang="en-US"/>
              <a:t>          }</a:t>
            </a:r>
          </a:p>
          <a:p>
            <a:r>
              <a:rPr lang="ko-KR" altLang="en-US"/>
              <a:t>        });</a:t>
            </a:r>
          </a:p>
          <a:p>
            <a:r>
              <a:rPr lang="ko-KR" altLang="en-US"/>
              <a:t>      });</a:t>
            </a:r>
          </a:p>
          <a:p>
            <a:r>
              <a:rPr lang="ko-KR" altLang="en-US"/>
              <a:t>    &lt;/</a:t>
            </a:r>
            <a:r>
              <a:rPr lang="ko-KR" altLang="en-US" err="1"/>
              <a:t>script</a:t>
            </a:r>
            <a:r>
              <a:rPr lang="ko-KR" altLang="en-US"/>
              <a:t>&gt;</a:t>
            </a: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1D3A82B7-4C7A-1641-FC53-E1C319D89C86}"/>
              </a:ext>
            </a:extLst>
          </p:cNvPr>
          <p:cNvSpPr/>
          <p:nvPr/>
        </p:nvSpPr>
        <p:spPr bwMode="auto">
          <a:xfrm>
            <a:off x="2340187" y="1631029"/>
            <a:ext cx="1426262" cy="228314"/>
          </a:xfrm>
          <a:prstGeom prst="wedgeRectCallout">
            <a:avLst>
              <a:gd name="adj1" fmla="val -68115"/>
              <a:gd name="adj2" fmla="val -35815"/>
            </a:avLst>
          </a:prstGeom>
          <a:solidFill>
            <a:srgbClr val="00B05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>
                <a:solidFill>
                  <a:schemeClr val="bg1"/>
                </a:solidFill>
              </a:rPr>
              <a:t>접속 주소 변수 설정</a:t>
            </a:r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2223C1A1-7CAD-D30E-21AB-DA408A4CD73C}"/>
              </a:ext>
            </a:extLst>
          </p:cNvPr>
          <p:cNvSpPr/>
          <p:nvPr/>
        </p:nvSpPr>
        <p:spPr bwMode="auto">
          <a:xfrm>
            <a:off x="2555776" y="1998088"/>
            <a:ext cx="1426262" cy="228314"/>
          </a:xfrm>
          <a:prstGeom prst="wedgeRectCallout">
            <a:avLst>
              <a:gd name="adj1" fmla="val -69184"/>
              <a:gd name="adj2" fmla="val -12453"/>
            </a:avLst>
          </a:prstGeom>
          <a:solidFill>
            <a:srgbClr val="00B05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>
                <a:solidFill>
                  <a:schemeClr val="bg1"/>
                </a:solidFill>
              </a:rPr>
              <a:t>버튼 클릭 시 작동</a:t>
            </a: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A5EEFB5F-D324-4486-56DA-369784EC8B83}"/>
              </a:ext>
            </a:extLst>
          </p:cNvPr>
          <p:cNvSpPr/>
          <p:nvPr/>
        </p:nvSpPr>
        <p:spPr bwMode="auto">
          <a:xfrm>
            <a:off x="0" y="3114884"/>
            <a:ext cx="1426262" cy="228314"/>
          </a:xfrm>
          <a:prstGeom prst="wedgeRectCallout">
            <a:avLst>
              <a:gd name="adj1" fmla="val -11484"/>
              <a:gd name="adj2" fmla="val -159303"/>
            </a:avLst>
          </a:prstGeom>
          <a:solidFill>
            <a:srgbClr val="00B05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>
                <a:solidFill>
                  <a:schemeClr val="bg1"/>
                </a:solidFill>
              </a:rPr>
              <a:t>입력변수 변수화</a:t>
            </a: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BCA40682-CA18-9466-91AF-85769906B8D9}"/>
              </a:ext>
            </a:extLst>
          </p:cNvPr>
          <p:cNvSpPr/>
          <p:nvPr/>
        </p:nvSpPr>
        <p:spPr bwMode="auto">
          <a:xfrm>
            <a:off x="6876256" y="2715766"/>
            <a:ext cx="1426262" cy="490250"/>
          </a:xfrm>
          <a:prstGeom prst="wedgeRectCallout">
            <a:avLst>
              <a:gd name="adj1" fmla="val -53691"/>
              <a:gd name="adj2" fmla="val -79708"/>
            </a:avLst>
          </a:prstGeom>
          <a:solidFill>
            <a:srgbClr val="00B05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000">
                <a:solidFill>
                  <a:schemeClr val="bg1"/>
                </a:solidFill>
              </a:rPr>
              <a:t>POST</a:t>
            </a:r>
            <a:r>
              <a:rPr lang="ko-KR" altLang="en-US" sz="1000">
                <a:solidFill>
                  <a:schemeClr val="bg1"/>
                </a:solidFill>
              </a:rPr>
              <a:t>형태로 보내고</a:t>
            </a:r>
            <a:endParaRPr lang="en-US" altLang="ko-KR" sz="1000">
              <a:solidFill>
                <a:schemeClr val="bg1"/>
              </a:solidFill>
            </a:endParaRPr>
          </a:p>
          <a:p>
            <a:r>
              <a:rPr lang="ko-KR" altLang="en-US" sz="1000">
                <a:solidFill>
                  <a:schemeClr val="bg1"/>
                </a:solidFill>
              </a:rPr>
              <a:t>받음</a:t>
            </a:r>
          </a:p>
        </p:txBody>
      </p:sp>
    </p:spTree>
    <p:extLst>
      <p:ext uri="{BB962C8B-B14F-4D97-AF65-F5344CB8AC3E}">
        <p14:creationId xmlns:p14="http://schemas.microsoft.com/office/powerpoint/2010/main" val="2737527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CD3E0-7FD3-FE9F-9936-614AE82FA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6" descr="그림2">
            <a:extLst>
              <a:ext uri="{FF2B5EF4-FFF2-40B4-BE49-F238E27FC236}">
                <a16:creationId xmlns:a16="http://schemas.microsoft.com/office/drawing/2014/main" id="{D1AB3393-B85D-455C-7ED2-705BB2DFB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88D25F-B87D-61A8-337B-F593AFA3E309}"/>
              </a:ext>
            </a:extLst>
          </p:cNvPr>
          <p:cNvSpPr/>
          <p:nvPr/>
        </p:nvSpPr>
        <p:spPr bwMode="auto">
          <a:xfrm>
            <a:off x="641117" y="830314"/>
            <a:ext cx="941580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파일구조</a:t>
            </a:r>
            <a:endParaRPr kumimoji="1" lang="en-US" altLang="ko-KR" sz="1600" b="1" i="0" u="none" strike="noStrike" kern="1200" cap="none" spc="0" normalizeH="0" baseline="0" noProof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E97E3A8E-D78C-F897-BA03-ECC06D886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서빙모델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구축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240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FastAPI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A878809-CBD8-B727-03DC-E87B90249DBC}"/>
              </a:ext>
            </a:extLst>
          </p:cNvPr>
          <p:cNvGrpSpPr/>
          <p:nvPr/>
        </p:nvGrpSpPr>
        <p:grpSpPr>
          <a:xfrm>
            <a:off x="3417260" y="1673428"/>
            <a:ext cx="1154740" cy="779657"/>
            <a:chOff x="5837178" y="1360045"/>
            <a:chExt cx="1154740" cy="779657"/>
          </a:xfrm>
        </p:grpSpPr>
        <p:pic>
          <p:nvPicPr>
            <p:cNvPr id="37" name="그림 36" descr="시계이(가) 표시된 사진&#10;&#10;자동 생성된 설명">
              <a:extLst>
                <a:ext uri="{FF2B5EF4-FFF2-40B4-BE49-F238E27FC236}">
                  <a16:creationId xmlns:a16="http://schemas.microsoft.com/office/drawing/2014/main" id="{CC969345-8189-4946-9601-D52EF1987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160" y="1360045"/>
              <a:ext cx="720080" cy="7200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F921739-DB76-DFB9-D1CA-862B594C0DC9}"/>
                </a:ext>
              </a:extLst>
            </p:cNvPr>
            <p:cNvSpPr txBox="1"/>
            <p:nvPr/>
          </p:nvSpPr>
          <p:spPr>
            <a:xfrm>
              <a:off x="5837178" y="1862703"/>
              <a:ext cx="11547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0" err="1"/>
                <a:t>ModelServing</a:t>
              </a:r>
              <a:endParaRPr lang="ko-KR" altLang="en-US" b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31D5DAB-2411-AA11-0BB0-CC92F141E606}"/>
              </a:ext>
            </a:extLst>
          </p:cNvPr>
          <p:cNvGrpSpPr/>
          <p:nvPr/>
        </p:nvGrpSpPr>
        <p:grpSpPr>
          <a:xfrm>
            <a:off x="4831678" y="2764201"/>
            <a:ext cx="720080" cy="779657"/>
            <a:chOff x="6012160" y="1360045"/>
            <a:chExt cx="720080" cy="779657"/>
          </a:xfrm>
        </p:grpSpPr>
        <p:pic>
          <p:nvPicPr>
            <p:cNvPr id="40" name="그림 39" descr="시계이(가) 표시된 사진&#10;&#10;자동 생성된 설명">
              <a:extLst>
                <a:ext uri="{FF2B5EF4-FFF2-40B4-BE49-F238E27FC236}">
                  <a16:creationId xmlns:a16="http://schemas.microsoft.com/office/drawing/2014/main" id="{59E47A00-BEF3-78D0-A83E-E1D5864E9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160" y="1360045"/>
              <a:ext cx="720080" cy="72008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A037959-6421-71EF-1EAD-2962933DA218}"/>
                </a:ext>
              </a:extLst>
            </p:cNvPr>
            <p:cNvSpPr txBox="1"/>
            <p:nvPr/>
          </p:nvSpPr>
          <p:spPr>
            <a:xfrm>
              <a:off x="6146818" y="1862703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0"/>
                <a:t>app</a:t>
              </a:r>
              <a:endParaRPr lang="ko-KR" altLang="en-US" b="0"/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9686F599-FDCC-0A10-68A2-99E4EAEE6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277" y="3833072"/>
            <a:ext cx="574882" cy="57488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0C48C19-2EBD-EF27-ABFB-9F19C3A6C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90" y="3060336"/>
            <a:ext cx="509789" cy="509789"/>
          </a:xfrm>
          <a:prstGeom prst="rect">
            <a:avLst/>
          </a:prstGeom>
        </p:spPr>
      </p:pic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1F8C7512-323C-4374-A46E-70989AD77965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 rot="16200000" flipH="1">
            <a:off x="4379549" y="1952032"/>
            <a:ext cx="384902" cy="1239436"/>
          </a:xfrm>
          <a:prstGeom prst="bentConnector3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12BBDAA7-0920-4FE2-EC0E-8C20098E3EB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086271" y="1898190"/>
            <a:ext cx="384902" cy="134712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ED710951-F1F6-6EDA-3D83-691231A21349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rot="5400000">
            <a:off x="5053461" y="3694815"/>
            <a:ext cx="289214" cy="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D918138D-273D-3A18-F848-01FA8D3FC3CF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2249902" y="2640447"/>
            <a:ext cx="354306" cy="360359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B50DDA28-18C0-9141-03FB-086EC344A88D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625398" y="2627382"/>
            <a:ext cx="354307" cy="386486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F80E3DF-3513-C441-24A6-F3D2C5C08C34}"/>
              </a:ext>
            </a:extLst>
          </p:cNvPr>
          <p:cNvSpPr txBox="1"/>
          <p:nvPr/>
        </p:nvSpPr>
        <p:spPr>
          <a:xfrm>
            <a:off x="4788024" y="4407953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err="1"/>
              <a:t>app.py</a:t>
            </a:r>
            <a:endParaRPr lang="ko-KR" altLang="en-US" b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A356813-1FB3-69BD-CB13-A097D648B70A}"/>
              </a:ext>
            </a:extLst>
          </p:cNvPr>
          <p:cNvSpPr txBox="1"/>
          <p:nvPr/>
        </p:nvSpPr>
        <p:spPr>
          <a:xfrm>
            <a:off x="1662403" y="3602672"/>
            <a:ext cx="801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err="1"/>
              <a:t>ml.dump</a:t>
            </a:r>
            <a:endParaRPr lang="ko-KR" altLang="en-US" b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7B55612-6698-E60F-66BE-79D8D6DC4BC5}"/>
              </a:ext>
            </a:extLst>
          </p:cNvPr>
          <p:cNvSpPr/>
          <p:nvPr/>
        </p:nvSpPr>
        <p:spPr bwMode="auto">
          <a:xfrm>
            <a:off x="4522726" y="3771517"/>
            <a:ext cx="1201402" cy="850487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6BF0493-EBEC-E60E-FCF2-1615BB780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297" y="3027790"/>
            <a:ext cx="574882" cy="57488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B44FAEF5-D1C9-0024-F065-AA28190CD161}"/>
              </a:ext>
            </a:extLst>
          </p:cNvPr>
          <p:cNvSpPr txBox="1"/>
          <p:nvPr/>
        </p:nvSpPr>
        <p:spPr>
          <a:xfrm>
            <a:off x="2589374" y="3562423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err="1"/>
              <a:t>main.py</a:t>
            </a:r>
            <a:endParaRPr lang="ko-KR" altLang="en-US" b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E543A2F-8A84-B012-655B-F6C37CE12C24}"/>
              </a:ext>
            </a:extLst>
          </p:cNvPr>
          <p:cNvSpPr txBox="1"/>
          <p:nvPr/>
        </p:nvSpPr>
        <p:spPr>
          <a:xfrm>
            <a:off x="1848317" y="3207943"/>
            <a:ext cx="609462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pickle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55338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3319F-FAE2-D7A7-DCF6-8B489BBED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6" descr="그림2">
            <a:extLst>
              <a:ext uri="{FF2B5EF4-FFF2-40B4-BE49-F238E27FC236}">
                <a16:creationId xmlns:a16="http://schemas.microsoft.com/office/drawing/2014/main" id="{2CDFAAFC-3872-5869-EAC3-916FDF261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CDCC24-06DB-F2F3-F333-F1B9C6054A9F}"/>
              </a:ext>
            </a:extLst>
          </p:cNvPr>
          <p:cNvSpPr/>
          <p:nvPr/>
        </p:nvSpPr>
        <p:spPr bwMode="auto">
          <a:xfrm>
            <a:off x="641117" y="830314"/>
            <a:ext cx="1763921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선언</a:t>
            </a:r>
            <a:endParaRPr kumimoji="1" lang="en-US" altLang="ko-KR" sz="1600" b="1" i="0" u="none" strike="noStrike" kern="1200" cap="none" spc="0" normalizeH="0" baseline="0" noProof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0200CB4F-C83A-F73E-DBB8-7433EA1BD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서빙모델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구축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240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FastAPI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EF8BC8-D10C-31EF-E98C-F3B6B1EACA6B}"/>
              </a:ext>
            </a:extLst>
          </p:cNvPr>
          <p:cNvSpPr txBox="1"/>
          <p:nvPr/>
        </p:nvSpPr>
        <p:spPr>
          <a:xfrm>
            <a:off x="456468" y="1483993"/>
            <a:ext cx="459553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</a:t>
            </a:r>
            <a:r>
              <a:rPr lang="ko-KR" altLang="en-US">
                <a:solidFill>
                  <a:srgbClr val="00B050"/>
                </a:solidFill>
              </a:rPr>
              <a:t> 서버 관리용 </a:t>
            </a:r>
            <a:r>
              <a:rPr lang="en-US" altLang="ko-KR" err="1">
                <a:solidFill>
                  <a:srgbClr val="00B050"/>
                </a:solidFill>
              </a:rPr>
              <a:t>fastapi</a:t>
            </a:r>
            <a:r>
              <a:rPr lang="en-US" altLang="ko-KR">
                <a:solidFill>
                  <a:srgbClr val="00B050"/>
                </a:solidFill>
              </a:rPr>
              <a:t> </a:t>
            </a:r>
            <a:r>
              <a:rPr lang="ko-KR" altLang="en-US">
                <a:solidFill>
                  <a:srgbClr val="00B050"/>
                </a:solidFill>
              </a:rPr>
              <a:t>의존 라이브러리</a:t>
            </a:r>
          </a:p>
          <a:p>
            <a:r>
              <a:rPr lang="en-US" altLang="ko-KR"/>
              <a:t>import </a:t>
            </a:r>
            <a:r>
              <a:rPr lang="en-US" altLang="ko-KR" err="1"/>
              <a:t>uvicorn</a:t>
            </a:r>
            <a:endParaRPr lang="en-US" altLang="ko-KR"/>
          </a:p>
          <a:p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 fast </a:t>
            </a:r>
            <a:r>
              <a:rPr lang="en-US" altLang="ko-KR" err="1">
                <a:solidFill>
                  <a:srgbClr val="00B050"/>
                </a:solidFill>
              </a:rPr>
              <a:t>api</a:t>
            </a:r>
            <a:r>
              <a:rPr lang="en-US" altLang="ko-KR">
                <a:solidFill>
                  <a:srgbClr val="00B050"/>
                </a:solidFill>
              </a:rPr>
              <a:t> </a:t>
            </a:r>
            <a:r>
              <a:rPr lang="ko-KR" altLang="en-US">
                <a:solidFill>
                  <a:srgbClr val="00B050"/>
                </a:solidFill>
              </a:rPr>
              <a:t>라이브러리</a:t>
            </a:r>
          </a:p>
          <a:p>
            <a:r>
              <a:rPr lang="ko-KR" altLang="en-US" err="1"/>
              <a:t>from</a:t>
            </a:r>
            <a:r>
              <a:rPr lang="ko-KR" altLang="en-US"/>
              <a:t> </a:t>
            </a:r>
            <a:r>
              <a:rPr lang="ko-KR" altLang="en-US" err="1"/>
              <a:t>fastapi</a:t>
            </a:r>
            <a:r>
              <a:rPr lang="ko-KR" altLang="en-US"/>
              <a:t> </a:t>
            </a:r>
            <a:r>
              <a:rPr lang="ko-KR" altLang="en-US" err="1"/>
              <a:t>import</a:t>
            </a:r>
            <a:r>
              <a:rPr lang="ko-KR" altLang="en-US"/>
              <a:t> </a:t>
            </a:r>
            <a:r>
              <a:rPr lang="ko-KR" altLang="en-US" err="1"/>
              <a:t>FastAPI</a:t>
            </a:r>
            <a:endParaRPr lang="ko-KR" altLang="en-US"/>
          </a:p>
          <a:p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 err="1">
                <a:solidFill>
                  <a:srgbClr val="00B050"/>
                </a:solidFill>
              </a:rPr>
              <a:t>머신러닝</a:t>
            </a:r>
            <a:r>
              <a:rPr lang="ko-KR" altLang="en-US">
                <a:solidFill>
                  <a:srgbClr val="00B050"/>
                </a:solidFill>
              </a:rPr>
              <a:t> 모델 관리용 라이브러리</a:t>
            </a:r>
          </a:p>
          <a:p>
            <a:r>
              <a:rPr lang="ko-KR" altLang="en-US" err="1"/>
              <a:t>import</a:t>
            </a:r>
            <a:r>
              <a:rPr lang="ko-KR" altLang="en-US"/>
              <a:t> </a:t>
            </a:r>
            <a:r>
              <a:rPr lang="ko-KR" altLang="en-US" err="1"/>
              <a:t>pickle</a:t>
            </a:r>
            <a:endParaRPr lang="en-US" altLang="ko-KR"/>
          </a:p>
          <a:p>
            <a:endParaRPr lang="en-US" altLang="ko-KR"/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데이터프레임 및 수 처리 라이브러리</a:t>
            </a:r>
          </a:p>
          <a:p>
            <a:r>
              <a:rPr lang="ko-KR" altLang="en-US" err="1"/>
              <a:t>import</a:t>
            </a:r>
            <a:r>
              <a:rPr lang="ko-KR" altLang="en-US"/>
              <a:t> </a:t>
            </a:r>
            <a:r>
              <a:rPr lang="ko-KR" altLang="en-US" err="1"/>
              <a:t>pandas</a:t>
            </a:r>
            <a:r>
              <a:rPr lang="ko-KR" altLang="en-US"/>
              <a:t> </a:t>
            </a:r>
            <a:r>
              <a:rPr lang="ko-KR" altLang="en-US" err="1"/>
              <a:t>as</a:t>
            </a:r>
            <a:r>
              <a:rPr lang="ko-KR" altLang="en-US"/>
              <a:t> </a:t>
            </a:r>
            <a:r>
              <a:rPr lang="ko-KR" altLang="en-US" err="1"/>
              <a:t>pd</a:t>
            </a:r>
            <a:endParaRPr lang="ko-KR" altLang="en-US"/>
          </a:p>
          <a:p>
            <a:r>
              <a:rPr lang="ko-KR" altLang="en-US" err="1"/>
              <a:t>import</a:t>
            </a:r>
            <a:r>
              <a:rPr lang="ko-KR" altLang="en-US"/>
              <a:t> </a:t>
            </a:r>
            <a:r>
              <a:rPr lang="ko-KR" altLang="en-US" err="1"/>
              <a:t>numpy</a:t>
            </a:r>
            <a:r>
              <a:rPr lang="ko-KR" altLang="en-US"/>
              <a:t> </a:t>
            </a:r>
            <a:r>
              <a:rPr lang="ko-KR" altLang="en-US" err="1"/>
              <a:t>as</a:t>
            </a:r>
            <a:r>
              <a:rPr lang="ko-KR" altLang="en-US"/>
              <a:t> </a:t>
            </a:r>
            <a:r>
              <a:rPr lang="ko-KR" altLang="en-US" err="1"/>
              <a:t>np</a:t>
            </a:r>
            <a:endParaRPr lang="en-US" altLang="ko-KR"/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인터페이스 데이터 관리를 위한 라이브러리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ko-KR" altLang="en-US" err="1"/>
              <a:t>from</a:t>
            </a:r>
            <a:r>
              <a:rPr lang="ko-KR" altLang="en-US"/>
              <a:t> </a:t>
            </a:r>
            <a:r>
              <a:rPr lang="ko-KR" altLang="en-US" err="1"/>
              <a:t>pydantic</a:t>
            </a:r>
            <a:r>
              <a:rPr lang="ko-KR" altLang="en-US"/>
              <a:t> </a:t>
            </a:r>
            <a:r>
              <a:rPr lang="ko-KR" altLang="en-US" err="1"/>
              <a:t>import</a:t>
            </a:r>
            <a:r>
              <a:rPr lang="ko-KR" altLang="en-US"/>
              <a:t> </a:t>
            </a:r>
            <a:r>
              <a:rPr lang="ko-KR" altLang="en-US" err="1"/>
              <a:t>BaseModel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DBE1CC-2B53-410C-7C25-10BFEB480AF8}"/>
              </a:ext>
            </a:extLst>
          </p:cNvPr>
          <p:cNvSpPr txBox="1"/>
          <p:nvPr/>
        </p:nvSpPr>
        <p:spPr>
          <a:xfrm>
            <a:off x="5652120" y="1851670"/>
            <a:ext cx="2664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# </a:t>
            </a:r>
            <a:r>
              <a:rPr lang="ko-KR" altLang="en-US" err="1"/>
              <a:t>pip</a:t>
            </a:r>
            <a:r>
              <a:rPr lang="ko-KR" altLang="en-US"/>
              <a:t> </a:t>
            </a:r>
            <a:r>
              <a:rPr lang="ko-KR" altLang="en-US" err="1"/>
              <a:t>install</a:t>
            </a:r>
            <a:r>
              <a:rPr lang="ko-KR" altLang="en-US"/>
              <a:t> </a:t>
            </a:r>
            <a:r>
              <a:rPr lang="ko-KR" altLang="en-US" err="1"/>
              <a:t>fastapi</a:t>
            </a:r>
            <a:r>
              <a:rPr lang="ko-KR" altLang="en-US"/>
              <a:t> </a:t>
            </a:r>
            <a:r>
              <a:rPr lang="ko-KR" altLang="en-US" err="1"/>
              <a:t>uvicorn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70410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D0B74-F23C-F238-0B66-E0F1A192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6" descr="그림2">
            <a:extLst>
              <a:ext uri="{FF2B5EF4-FFF2-40B4-BE49-F238E27FC236}">
                <a16:creationId xmlns:a16="http://schemas.microsoft.com/office/drawing/2014/main" id="{3D17178C-3FAC-C2B2-20A7-919530166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D0A954-A8DB-EA4C-0C49-585754ADE981}"/>
              </a:ext>
            </a:extLst>
          </p:cNvPr>
          <p:cNvSpPr/>
          <p:nvPr/>
        </p:nvSpPr>
        <p:spPr bwMode="auto">
          <a:xfrm>
            <a:off x="641117" y="830314"/>
            <a:ext cx="1581179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불러오기</a:t>
            </a:r>
            <a:endParaRPr kumimoji="1" lang="en-US" altLang="ko-KR" sz="1600" b="1" i="0" u="none" strike="noStrike" kern="1200" cap="none" spc="0" normalizeH="0" baseline="0" noProof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C294526B-58FE-E3BF-650D-7E30B16DE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서빙모델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구축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240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FastAPI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29165-E7BB-6178-7D32-89564C3F8BAF}"/>
              </a:ext>
            </a:extLst>
          </p:cNvPr>
          <p:cNvSpPr txBox="1"/>
          <p:nvPr/>
        </p:nvSpPr>
        <p:spPr>
          <a:xfrm>
            <a:off x="456468" y="1483993"/>
            <a:ext cx="45955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피클 형태로 모델 불러오기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with open("ml.dump","</a:t>
            </a:r>
            <a:r>
              <a:rPr lang="en-US" altLang="ko-KR" err="1">
                <a:solidFill>
                  <a:schemeClr val="tx1"/>
                </a:solidFill>
              </a:rPr>
              <a:t>rb</a:t>
            </a:r>
            <a:r>
              <a:rPr lang="en-US" altLang="ko-KR">
                <a:solidFill>
                  <a:schemeClr val="tx1"/>
                </a:solidFill>
              </a:rPr>
              <a:t>") as </a:t>
            </a:r>
            <a:r>
              <a:rPr lang="en-US" altLang="ko-KR" err="1">
                <a:solidFill>
                  <a:schemeClr val="tx1"/>
                </a:solidFill>
              </a:rPr>
              <a:t>model_file</a:t>
            </a:r>
            <a:r>
              <a:rPr lang="en-US" altLang="ko-KR">
                <a:solidFill>
                  <a:schemeClr val="tx1"/>
                </a:solidFill>
              </a:rPr>
              <a:t>:</a:t>
            </a:r>
          </a:p>
          <a:p>
            <a:r>
              <a:rPr lang="en-US" altLang="ko-KR">
                <a:solidFill>
                  <a:schemeClr val="tx1"/>
                </a:solidFill>
              </a:rPr>
              <a:t>    </a:t>
            </a:r>
            <a:r>
              <a:rPr lang="en-US" altLang="ko-KR" err="1">
                <a:solidFill>
                  <a:schemeClr val="tx1"/>
                </a:solidFill>
              </a:rPr>
              <a:t>mlCore</a:t>
            </a:r>
            <a:r>
              <a:rPr lang="en-US" altLang="ko-KR">
                <a:solidFill>
                  <a:schemeClr val="tx1"/>
                </a:solidFill>
              </a:rPr>
              <a:t> = </a:t>
            </a:r>
            <a:r>
              <a:rPr lang="en-US" altLang="ko-KR" err="1">
                <a:solidFill>
                  <a:schemeClr val="tx1"/>
                </a:solidFill>
              </a:rPr>
              <a:t>pickle.load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en-US" altLang="ko-KR" err="1">
                <a:solidFill>
                  <a:schemeClr val="tx1"/>
                </a:solidFill>
              </a:rPr>
              <a:t>model_file</a:t>
            </a:r>
            <a:r>
              <a:rPr lang="en-US" altLang="ko-KR">
                <a:solidFill>
                  <a:schemeClr val="tx1"/>
                </a:solidFill>
              </a:rPr>
              <a:t>) 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</a:t>
            </a:r>
          </a:p>
          <a:p>
            <a:r>
              <a:rPr lang="en-US" altLang="ko-KR">
                <a:solidFill>
                  <a:schemeClr val="tx1"/>
                </a:solidFill>
              </a:rPr>
              <a:t>app = </a:t>
            </a:r>
            <a:r>
              <a:rPr lang="en-US" altLang="ko-KR" err="1">
                <a:solidFill>
                  <a:schemeClr val="tx1"/>
                </a:solidFill>
              </a:rPr>
              <a:t>FastAPI</a:t>
            </a:r>
            <a:r>
              <a:rPr lang="en-US" altLang="ko-KR">
                <a:solidFill>
                  <a:schemeClr val="tx1"/>
                </a:solidFill>
              </a:rPr>
              <a:t>(title="ML API")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59377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2_Samsung SDS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Samsung SDS ">
      <a:majorFont>
        <a:latin typeface="HY견고딕"/>
        <a:ea typeface="HY견고딕"/>
        <a:cs typeface="HY견고딕"/>
      </a:majorFont>
      <a:minorFont>
        <a:latin typeface="HY견고딕"/>
        <a:ea typeface="HY견고딕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228600" marR="0" indent="-2286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1" sz="1000" b="0" i="0" u="none" strike="noStrike" cap="none" normalizeH="0" dirty="0" smtClean="0">
            <a:ln>
              <a:noFill/>
            </a:ln>
            <a:solidFill>
              <a:schemeClr val="tx1">
                <a:lumMod val="75000"/>
              </a:schemeClr>
            </a:solidFill>
            <a:effectLst/>
            <a:latin typeface="돋움" pitchFamily="50" charset="-127"/>
            <a:ea typeface="돋움" pitchFamily="50" charset="-127"/>
            <a:cs typeface="HY견고딕" pitchFamily="18" charset="-127"/>
          </a:defRPr>
        </a:defPPr>
      </a:lstStyle>
    </a:spDef>
    <a:lnDef>
      <a:spPr bwMode="auto">
        <a:noFill/>
        <a:ln w="1587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b="0" dirty="0" smtClean="0">
            <a:latin typeface="돋움" pitchFamily="50" charset="-127"/>
            <a:ea typeface="돋움" pitchFamily="50" charset="-127"/>
          </a:defRPr>
        </a:defPPr>
      </a:lstStyle>
    </a:tx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61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2_Samsung SDS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Samsung SDS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프레젠테이션</dc:creator>
  <cp:revision>1</cp:revision>
  <dcterms:created xsi:type="dcterms:W3CDTF">2008-04-23T04:36:31Z</dcterms:created>
  <dcterms:modified xsi:type="dcterms:W3CDTF">2024-05-10T00:12:43Z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D:\Samsung Virtual Data Tool-Sender\SSA-AJP 6차 현장적용과제계획서_김효관_함장호.pptx</vt:lpwstr>
  </property>
</Properties>
</file>